
<file path=[Content_Types].xml><?xml version="1.0" encoding="utf-8"?>
<Types xmlns="http://schemas.openxmlformats.org/package/2006/content-types">
  <Override PartName="/ppt/notesSlides/notesSlide5.xml" ContentType="application/vnd.openxmlformats-officedocument.presentationml.notesSlide+xml"/>
  <Override PartName="/ppt/slideLayouts/slideLayout1.xml" ContentType="application/vnd.openxmlformats-officedocument.presentationml.slideLayout+xml"/>
  <Default Extension="png" ContentType="image/png"/>
  <Default Extension="rels" ContentType="application/vnd.openxmlformats-package.relationships+xml"/>
  <Override PartName="/ppt/slides/slide11.xml" ContentType="application/vnd.openxmlformats-officedocument.presentationml.slide+xml"/>
  <Default Extension="xml" ContentType="application/xml"/>
  <Override PartName="/ppt/slides/slide9.xml" ContentType="application/vnd.openxmlformats-officedocument.presentationml.slide+xml"/>
  <Default Extension="jpeg" ContentType="image/jpeg"/>
  <Override PartName="/ppt/notesSlides/notesSlide3.xml" ContentType="application/vnd.openxmlformats-officedocument.presentationml.notes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notesSlides/notesSlide4.xml" ContentType="application/vnd.openxmlformats-officedocument.presentationml.notesSlide+xml"/>
  <Override PartName="/ppt/slides/slide10.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notesSlides/notesSlide2.xml" ContentType="application/vnd.openxmlformats-officedocument.presentationml.notesSlide+xml"/>
  <Override PartName="/ppt/slideLayouts/slideLayout7.xml" ContentType="application/vnd.openxmlformats-officedocument.presentationml.slideLayout+xml"/>
  <Override PartName="/ppt/slides/slide6.xml" ContentType="application/vnd.openxmlformats-officedocument.presentationml.slide+xml"/>
  <Override PartName="/ppt/notesMasters/notesMaster1.xml" ContentType="application/vnd.openxmlformats-officedocument.presentationml.notesMaster+xml"/>
  <Default Extension="gif" ContentType="image/gif"/>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13"/>
  </p:notesMasterIdLst>
  <p:sldIdLst>
    <p:sldId id="256" r:id="rId2"/>
    <p:sldId id="266" r:id="rId3"/>
    <p:sldId id="270" r:id="rId4"/>
    <p:sldId id="268" r:id="rId5"/>
    <p:sldId id="263" r:id="rId6"/>
    <p:sldId id="267" r:id="rId7"/>
    <p:sldId id="269" r:id="rId8"/>
    <p:sldId id="257" r:id="rId9"/>
    <p:sldId id="261" r:id="rId10"/>
    <p:sldId id="262" r:id="rId11"/>
    <p:sldId id="264"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1179C2"/>
    <a:srgbClr val="6BADD8"/>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9031" autoAdjust="0"/>
    <p:restoredTop sz="89183" autoAdjust="0"/>
  </p:normalViewPr>
  <p:slideViewPr>
    <p:cSldViewPr snapToGrid="0" snapToObjects="1">
      <p:cViewPr>
        <p:scale>
          <a:sx n="150" d="100"/>
          <a:sy n="150" d="100"/>
        </p:scale>
        <p:origin x="-192" y="68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FFFA6B-CD43-944E-B305-534761C9F9E8}" type="datetimeFigureOut">
              <a:rPr lang="en-US" smtClean="0"/>
              <a:pPr/>
              <a:t>3/1/19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C75F68-F39A-E244-BC6E-6A1E0639F8E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At the forefront of this re-evaluation is the concept of going ‘beyond the pill’ – in other words, offering services  that address stakeholder needs along the patient pathway, leading to better health outcomes while at the same time providing a source of competitive advantage and higher value to patients, physicians and payers.</a:t>
            </a:r>
          </a:p>
          <a:p>
            <a:endParaRPr lang="en-US" dirty="0"/>
          </a:p>
        </p:txBody>
      </p:sp>
      <p:sp>
        <p:nvSpPr>
          <p:cNvPr id="4" name="Slide Number Placeholder 3"/>
          <p:cNvSpPr>
            <a:spLocks noGrp="1"/>
          </p:cNvSpPr>
          <p:nvPr>
            <p:ph type="sldNum" sz="quarter" idx="10"/>
          </p:nvPr>
        </p:nvSpPr>
        <p:spPr/>
        <p:txBody>
          <a:bodyPr/>
          <a:lstStyle/>
          <a:p>
            <a:fld id="{BFC75F68-F39A-E244-BC6E-6A1E0639F8E6}"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smtClean="0">
                <a:solidFill>
                  <a:schemeClr val="tx1"/>
                </a:solidFill>
                <a:latin typeface="+mn-lt"/>
                <a:ea typeface="+mn-ea"/>
                <a:cs typeface="+mn-cs"/>
              </a:rPr>
              <a:t>Identifying user needs that have yet to be met</a:t>
            </a:r>
          </a:p>
          <a:p>
            <a:pPr lvl="0"/>
            <a:r>
              <a:rPr lang="en-US" sz="1200" kern="1200" dirty="0" smtClean="0">
                <a:solidFill>
                  <a:schemeClr val="tx1"/>
                </a:solidFill>
                <a:latin typeface="+mn-lt"/>
                <a:ea typeface="+mn-ea"/>
                <a:cs typeface="+mn-cs"/>
              </a:rPr>
              <a:t>Testing market demand for products that do not exist</a:t>
            </a:r>
          </a:p>
          <a:p>
            <a:pPr lvl="0"/>
            <a:r>
              <a:rPr lang="en-US" sz="1200" kern="1200" dirty="0" smtClean="0">
                <a:solidFill>
                  <a:schemeClr val="tx1"/>
                </a:solidFill>
                <a:latin typeface="+mn-lt"/>
                <a:ea typeface="+mn-ea"/>
                <a:cs typeface="+mn-cs"/>
              </a:rPr>
              <a:t>Providing a holistic view of a problem space</a:t>
            </a:r>
          </a:p>
          <a:p>
            <a:pPr lvl="0"/>
            <a:r>
              <a:rPr lang="en-US" sz="1200" kern="1200" dirty="0" smtClean="0">
                <a:solidFill>
                  <a:schemeClr val="tx1"/>
                </a:solidFill>
                <a:latin typeface="+mn-lt"/>
                <a:ea typeface="+mn-ea"/>
                <a:cs typeface="+mn-cs"/>
              </a:rPr>
              <a:t>Exposing opportunities for competitive differentiation</a:t>
            </a:r>
          </a:p>
          <a:p>
            <a:r>
              <a:rPr lang="en-US" sz="1200" kern="120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BFC75F68-F39A-E244-BC6E-6A1E0639F8E6}"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FC75F68-F39A-E244-BC6E-6A1E0639F8E6}"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FC75F68-F39A-E244-BC6E-6A1E0639F8E6}"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FC75F68-F39A-E244-BC6E-6A1E0639F8E6}" type="slidenum">
              <a:rPr lang="en-US" smtClean="0"/>
              <a:pPr/>
              <a:t>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11FB5C0-D81E-954D-98F3-67D850247792}" type="datetimeFigureOut">
              <a:rPr lang="en-US" smtClean="0"/>
              <a:pPr/>
              <a:t>3/1/19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D1748E-F445-E04B-96BF-FCD38A42B62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1FB5C0-D81E-954D-98F3-67D850247792}" type="datetimeFigureOut">
              <a:rPr lang="en-US" smtClean="0"/>
              <a:pPr/>
              <a:t>3/1/19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D1748E-F445-E04B-96BF-FCD38A42B62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1FB5C0-D81E-954D-98F3-67D850247792}" type="datetimeFigureOut">
              <a:rPr lang="en-US" smtClean="0"/>
              <a:pPr/>
              <a:t>3/1/19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D1748E-F445-E04B-96BF-FCD38A42B62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1FB5C0-D81E-954D-98F3-67D850247792}" type="datetimeFigureOut">
              <a:rPr lang="en-US" smtClean="0"/>
              <a:pPr/>
              <a:t>3/1/19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D1748E-F445-E04B-96BF-FCD38A42B62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1FB5C0-D81E-954D-98F3-67D850247792}" type="datetimeFigureOut">
              <a:rPr lang="en-US" smtClean="0"/>
              <a:pPr/>
              <a:t>3/1/19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D1748E-F445-E04B-96BF-FCD38A42B62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11FB5C0-D81E-954D-98F3-67D850247792}" type="datetimeFigureOut">
              <a:rPr lang="en-US" smtClean="0"/>
              <a:pPr/>
              <a:t>3/1/19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D1748E-F445-E04B-96BF-FCD38A42B62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11FB5C0-D81E-954D-98F3-67D850247792}" type="datetimeFigureOut">
              <a:rPr lang="en-US" smtClean="0"/>
              <a:pPr/>
              <a:t>3/1/19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D1748E-F445-E04B-96BF-FCD38A42B62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11FB5C0-D81E-954D-98F3-67D850247792}" type="datetimeFigureOut">
              <a:rPr lang="en-US" smtClean="0"/>
              <a:pPr/>
              <a:t>3/1/19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D1748E-F445-E04B-96BF-FCD38A42B62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1FB5C0-D81E-954D-98F3-67D850247792}" type="datetimeFigureOut">
              <a:rPr lang="en-US" smtClean="0"/>
              <a:pPr/>
              <a:t>3/1/19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D1748E-F445-E04B-96BF-FCD38A42B62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1FB5C0-D81E-954D-98F3-67D850247792}" type="datetimeFigureOut">
              <a:rPr lang="en-US" smtClean="0"/>
              <a:pPr/>
              <a:t>3/1/19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D1748E-F445-E04B-96BF-FCD38A42B62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1FB5C0-D81E-954D-98F3-67D850247792}" type="datetimeFigureOut">
              <a:rPr lang="en-US" smtClean="0"/>
              <a:pPr/>
              <a:t>3/1/19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D1748E-F445-E04B-96BF-FCD38A42B62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1FB5C0-D81E-954D-98F3-67D850247792}" type="datetimeFigureOut">
              <a:rPr lang="en-US" smtClean="0"/>
              <a:pPr/>
              <a:t>3/1/19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D1748E-F445-E04B-96BF-FCD38A42B62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jpeg"/><Relationship Id="rId6" Type="http://schemas.openxmlformats.org/officeDocument/2006/relationships/image" Target="../media/image19.png"/><Relationship Id="rId7" Type="http://schemas.openxmlformats.org/officeDocument/2006/relationships/image" Target="../media/image20.jpeg"/><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2.pn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1.xml"/><Relationship Id="rId2"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15" y="5071533"/>
            <a:ext cx="4461918" cy="1176867"/>
          </a:xfrm>
          <a:prstGeom prst="rect">
            <a:avLst/>
          </a:prstGeom>
          <a:solidFill>
            <a:srgbClr val="1179C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1161616" y="5229676"/>
            <a:ext cx="3774458" cy="861774"/>
          </a:xfrm>
          <a:prstGeom prst="rect">
            <a:avLst/>
          </a:prstGeom>
        </p:spPr>
        <p:txBody>
          <a:bodyPr wrap="square">
            <a:spAutoFit/>
          </a:bodyPr>
          <a:lstStyle/>
          <a:p>
            <a:r>
              <a:rPr lang="en-US" sz="2500" b="1" dirty="0" smtClean="0">
                <a:solidFill>
                  <a:schemeClr val="bg1">
                    <a:lumMod val="95000"/>
                  </a:schemeClr>
                </a:solidFill>
                <a:latin typeface="HeliosCond"/>
                <a:cs typeface="HeliosCond"/>
              </a:rPr>
              <a:t>My Dose Coach as a</a:t>
            </a:r>
            <a:br>
              <a:rPr lang="en-US" sz="2500" b="1" dirty="0" smtClean="0">
                <a:solidFill>
                  <a:schemeClr val="bg1">
                    <a:lumMod val="95000"/>
                  </a:schemeClr>
                </a:solidFill>
                <a:latin typeface="HeliosCond"/>
                <a:cs typeface="HeliosCond"/>
              </a:rPr>
            </a:br>
            <a:r>
              <a:rPr lang="en-US" sz="2500" b="1" dirty="0" smtClean="0">
                <a:solidFill>
                  <a:schemeClr val="bg1">
                    <a:lumMod val="95000"/>
                  </a:schemeClr>
                </a:solidFill>
                <a:latin typeface="HeliosCond"/>
                <a:cs typeface="HeliosCond"/>
              </a:rPr>
              <a:t>beyond-the-pill strategy</a:t>
            </a:r>
            <a:endParaRPr lang="en-US" sz="2500" b="1" dirty="0">
              <a:solidFill>
                <a:schemeClr val="bg1">
                  <a:lumMod val="95000"/>
                </a:schemeClr>
              </a:solidFill>
              <a:latin typeface="HeliosCond"/>
              <a:cs typeface="HeliosCond"/>
            </a:endParaRPr>
          </a:p>
        </p:txBody>
      </p:sp>
      <p:pic>
        <p:nvPicPr>
          <p:cNvPr id="10" name="Picture 9" descr="logo_high_res.png"/>
          <p:cNvPicPr>
            <a:picLocks noChangeAspect="1"/>
          </p:cNvPicPr>
          <p:nvPr/>
        </p:nvPicPr>
        <p:blipFill>
          <a:blip r:embed="rId3"/>
          <a:stretch>
            <a:fillRect/>
          </a:stretch>
        </p:blipFill>
        <p:spPr>
          <a:xfrm>
            <a:off x="244091" y="5312142"/>
            <a:ext cx="739718" cy="73971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1179C2"/>
        </a:solid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935764" y="267350"/>
            <a:ext cx="5049341" cy="515601"/>
          </a:xfrm>
        </p:spPr>
        <p:txBody>
          <a:bodyPr>
            <a:normAutofit/>
          </a:bodyPr>
          <a:lstStyle/>
          <a:p>
            <a:pPr algn="l"/>
            <a:r>
              <a:rPr lang="en-US" sz="2000" dirty="0" err="1" smtClean="0">
                <a:solidFill>
                  <a:schemeClr val="bg1"/>
                </a:solidFill>
                <a:latin typeface="Roboto Light"/>
                <a:cs typeface="Roboto Light"/>
              </a:rPr>
              <a:t>MyDose</a:t>
            </a:r>
            <a:r>
              <a:rPr lang="en-US" sz="2000" dirty="0" smtClean="0">
                <a:solidFill>
                  <a:schemeClr val="bg1"/>
                </a:solidFill>
                <a:latin typeface="Roboto Light"/>
                <a:cs typeface="Roboto Light"/>
              </a:rPr>
              <a:t> Coach</a:t>
            </a:r>
            <a:endParaRPr lang="en-US" sz="2000" dirty="0">
              <a:solidFill>
                <a:schemeClr val="bg1"/>
              </a:solidFill>
              <a:latin typeface="Roboto Light"/>
              <a:cs typeface="Roboto Light"/>
            </a:endParaRPr>
          </a:p>
        </p:txBody>
      </p:sp>
      <p:pic>
        <p:nvPicPr>
          <p:cNvPr id="6" name="Picture 5" descr="logo_high_res.png"/>
          <p:cNvPicPr>
            <a:picLocks noChangeAspect="1"/>
          </p:cNvPicPr>
          <p:nvPr/>
        </p:nvPicPr>
        <p:blipFill>
          <a:blip r:embed="rId2"/>
          <a:stretch>
            <a:fillRect/>
          </a:stretch>
        </p:blipFill>
        <p:spPr>
          <a:xfrm>
            <a:off x="294309" y="267350"/>
            <a:ext cx="574618" cy="574618"/>
          </a:xfrm>
          <a:prstGeom prst="rect">
            <a:avLst/>
          </a:prstGeom>
        </p:spPr>
      </p:pic>
      <p:sp>
        <p:nvSpPr>
          <p:cNvPr id="14" name="Rectangle 13"/>
          <p:cNvSpPr/>
          <p:nvPr/>
        </p:nvSpPr>
        <p:spPr>
          <a:xfrm>
            <a:off x="294309" y="939799"/>
            <a:ext cx="8547713" cy="5001369"/>
          </a:xfrm>
          <a:prstGeom prst="rect">
            <a:avLst/>
          </a:prstGeom>
        </p:spPr>
        <p:txBody>
          <a:bodyPr wrap="square">
            <a:spAutoFit/>
          </a:bodyPr>
          <a:lstStyle/>
          <a:p>
            <a:pPr indent="-182880">
              <a:spcAft>
                <a:spcPts val="500"/>
              </a:spcAft>
              <a:buClr>
                <a:srgbClr val="969696"/>
              </a:buClr>
              <a:buFont typeface="Arial"/>
              <a:buChar char="•"/>
            </a:pPr>
            <a:endParaRPr lang="en-US" sz="1400" dirty="0" smtClean="0">
              <a:solidFill>
                <a:srgbClr val="FFFFFF"/>
              </a:solidFill>
              <a:latin typeface="Roboto Light"/>
              <a:cs typeface="Roboto Light"/>
            </a:endParaRPr>
          </a:p>
          <a:p>
            <a:pPr indent="-182880">
              <a:spcAft>
                <a:spcPts val="500"/>
              </a:spcAft>
              <a:buClr>
                <a:srgbClr val="969696"/>
              </a:buClr>
              <a:buFont typeface="Arial"/>
              <a:buChar char="•"/>
            </a:pPr>
            <a:endParaRPr lang="en-US" sz="1400" dirty="0" smtClean="0">
              <a:solidFill>
                <a:srgbClr val="FFFFFF"/>
              </a:solidFill>
              <a:latin typeface="Roboto Light"/>
              <a:cs typeface="Roboto Light"/>
            </a:endParaRPr>
          </a:p>
          <a:p>
            <a:pPr indent="-182880">
              <a:spcAft>
                <a:spcPts val="500"/>
              </a:spcAft>
              <a:buClr>
                <a:srgbClr val="969696"/>
              </a:buClr>
            </a:pPr>
            <a:endParaRPr lang="en-US" sz="1400" dirty="0" smtClean="0">
              <a:solidFill>
                <a:srgbClr val="FFFFFF"/>
              </a:solidFill>
              <a:latin typeface="Roboto Light"/>
              <a:cs typeface="Roboto Light"/>
            </a:endParaRPr>
          </a:p>
          <a:p>
            <a:pPr indent="-182880">
              <a:spcAft>
                <a:spcPts val="500"/>
              </a:spcAft>
              <a:buClr>
                <a:srgbClr val="969696"/>
              </a:buClr>
            </a:pPr>
            <a:endParaRPr lang="en-US" sz="1400" dirty="0" smtClean="0">
              <a:solidFill>
                <a:srgbClr val="FFFFFF"/>
              </a:solidFill>
              <a:latin typeface="Roboto Light"/>
              <a:cs typeface="Roboto Light"/>
            </a:endParaRPr>
          </a:p>
          <a:p>
            <a:pPr indent="-182880">
              <a:spcAft>
                <a:spcPts val="500"/>
              </a:spcAft>
              <a:buClr>
                <a:srgbClr val="969696"/>
              </a:buClr>
            </a:pPr>
            <a:endParaRPr lang="en-US" sz="1400" dirty="0" smtClean="0">
              <a:solidFill>
                <a:srgbClr val="FFFFFF"/>
              </a:solidFill>
              <a:latin typeface="Roboto Light"/>
              <a:cs typeface="Roboto Light"/>
            </a:endParaRPr>
          </a:p>
          <a:p>
            <a:pPr indent="-182880">
              <a:spcAft>
                <a:spcPts val="500"/>
              </a:spcAft>
              <a:buClr>
                <a:srgbClr val="969696"/>
              </a:buClr>
            </a:pPr>
            <a:endParaRPr lang="en-US" sz="1400" dirty="0" smtClean="0">
              <a:solidFill>
                <a:srgbClr val="FFFFFF"/>
              </a:solidFill>
              <a:latin typeface="Roboto Light"/>
              <a:cs typeface="Roboto Light"/>
            </a:endParaRPr>
          </a:p>
          <a:p>
            <a:pPr indent="-342900">
              <a:spcAft>
                <a:spcPts val="1200"/>
              </a:spcAft>
              <a:buClr>
                <a:srgbClr val="969696"/>
              </a:buClr>
              <a:buFont typeface="Arial"/>
              <a:buChar char="•"/>
            </a:pPr>
            <a:endParaRPr lang="en-US" sz="1400" dirty="0" smtClean="0">
              <a:solidFill>
                <a:srgbClr val="FFFFFF"/>
              </a:solidFill>
              <a:latin typeface="Roboto Light"/>
              <a:cs typeface="Roboto Light"/>
            </a:endParaRPr>
          </a:p>
          <a:p>
            <a:pPr indent="-342900">
              <a:spcAft>
                <a:spcPts val="1200"/>
              </a:spcAft>
              <a:buClr>
                <a:srgbClr val="969696"/>
              </a:buClr>
              <a:buFont typeface="Arial"/>
              <a:buChar char="•"/>
            </a:pPr>
            <a:endParaRPr lang="en-US" sz="1400" dirty="0" smtClean="0">
              <a:solidFill>
                <a:srgbClr val="FFFFFF"/>
              </a:solidFill>
              <a:latin typeface="Roboto Light"/>
              <a:cs typeface="Roboto Light"/>
            </a:endParaRPr>
          </a:p>
          <a:p>
            <a:pPr indent="-342900">
              <a:spcAft>
                <a:spcPts val="1200"/>
              </a:spcAft>
              <a:buClr>
                <a:srgbClr val="969696"/>
              </a:buClr>
            </a:pPr>
            <a:endParaRPr lang="en-US" sz="1400" dirty="0" smtClean="0">
              <a:solidFill>
                <a:srgbClr val="FFFFFF"/>
              </a:solidFill>
              <a:latin typeface="Roboto Light"/>
              <a:cs typeface="Roboto Light"/>
            </a:endParaRPr>
          </a:p>
          <a:p>
            <a:pPr>
              <a:buFont typeface="Arial"/>
              <a:buChar char="•"/>
            </a:pPr>
            <a:endParaRPr lang="en-US" sz="1400" dirty="0" smtClean="0">
              <a:solidFill>
                <a:srgbClr val="FFFFFF"/>
              </a:solidFill>
              <a:latin typeface="Roboto Light"/>
              <a:cs typeface="Roboto Light"/>
            </a:endParaRPr>
          </a:p>
          <a:p>
            <a:pPr>
              <a:buFont typeface="Arial"/>
              <a:buChar char="•"/>
            </a:pPr>
            <a:endParaRPr lang="en-US" sz="1400" dirty="0" smtClean="0">
              <a:solidFill>
                <a:srgbClr val="FFFFFF"/>
              </a:solidFill>
              <a:latin typeface="Roboto Light"/>
              <a:cs typeface="Roboto Light"/>
            </a:endParaRPr>
          </a:p>
          <a:p>
            <a:endParaRPr lang="en-US" sz="1400" dirty="0" smtClean="0">
              <a:solidFill>
                <a:srgbClr val="FFFFFF"/>
              </a:solidFill>
              <a:latin typeface="Roboto Light"/>
              <a:cs typeface="Roboto Light"/>
            </a:endParaRPr>
          </a:p>
          <a:p>
            <a:endParaRPr lang="en-US" sz="2400" dirty="0" smtClean="0">
              <a:solidFill>
                <a:schemeClr val="bg1"/>
              </a:solidFill>
              <a:latin typeface="Roboto Bold"/>
              <a:cs typeface="Roboto Bold"/>
            </a:endParaRPr>
          </a:p>
          <a:p>
            <a:endParaRPr lang="en-US" sz="2400" dirty="0" smtClean="0">
              <a:solidFill>
                <a:schemeClr val="bg1"/>
              </a:solidFill>
              <a:latin typeface="Roboto Bold"/>
              <a:cs typeface="Roboto Bold"/>
            </a:endParaRPr>
          </a:p>
          <a:p>
            <a:endParaRPr lang="en-US" sz="2400" dirty="0" smtClean="0">
              <a:solidFill>
                <a:schemeClr val="bg1"/>
              </a:solidFill>
              <a:latin typeface="Roboto Bold"/>
              <a:cs typeface="Roboto Bold"/>
            </a:endParaRPr>
          </a:p>
          <a:p>
            <a:endParaRPr lang="en-US" sz="2400" dirty="0">
              <a:solidFill>
                <a:schemeClr val="bg1"/>
              </a:solidFill>
              <a:latin typeface="Roboto Bold"/>
              <a:cs typeface="Roboto Bold"/>
            </a:endParaRPr>
          </a:p>
        </p:txBody>
      </p:sp>
      <p:sp>
        <p:nvSpPr>
          <p:cNvPr id="18" name="Rectangle 17"/>
          <p:cNvSpPr/>
          <p:nvPr/>
        </p:nvSpPr>
        <p:spPr>
          <a:xfrm>
            <a:off x="256210" y="899118"/>
            <a:ext cx="8585812" cy="5942651"/>
          </a:xfrm>
          <a:prstGeom prst="rect">
            <a:avLst/>
          </a:prstGeom>
        </p:spPr>
        <p:txBody>
          <a:bodyPr wrap="square">
            <a:spAutoFit/>
          </a:bodyPr>
          <a:lstStyle/>
          <a:p>
            <a:pPr>
              <a:spcAft>
                <a:spcPts val="500"/>
              </a:spcAft>
            </a:pPr>
            <a:r>
              <a:rPr lang="en-US" sz="2000" dirty="0" smtClean="0">
                <a:solidFill>
                  <a:srgbClr val="FFFFFF"/>
                </a:solidFill>
                <a:latin typeface="Roboto Regular"/>
                <a:cs typeface="Roboto Regular"/>
              </a:rPr>
              <a:t>One—Page executive summary</a:t>
            </a:r>
          </a:p>
          <a:p>
            <a:pPr marL="0" lvl="1" indent="-182880">
              <a:spcAft>
                <a:spcPts val="600"/>
              </a:spcAft>
              <a:buClr>
                <a:schemeClr val="bg1"/>
              </a:buClr>
              <a:buFont typeface="Arial"/>
              <a:buChar char="•"/>
            </a:pPr>
            <a:r>
              <a:rPr lang="en-US" sz="1400" dirty="0" smtClean="0">
                <a:solidFill>
                  <a:srgbClr val="FFFFFF"/>
                </a:solidFill>
                <a:latin typeface="Roboto Light"/>
                <a:cs typeface="Roboto Light"/>
              </a:rPr>
              <a:t> Patients often associate insulin with complications, such as amputation or weight gain, and failure to manage their disease; as a result, they adopt tactics to delay starting on insulin </a:t>
            </a:r>
          </a:p>
          <a:p>
            <a:pPr marL="0" lvl="1" indent="-182880">
              <a:spcAft>
                <a:spcPts val="600"/>
              </a:spcAft>
              <a:buClr>
                <a:schemeClr val="bg1"/>
              </a:buClr>
              <a:buFont typeface="Arial"/>
              <a:buChar char="•"/>
            </a:pPr>
            <a:r>
              <a:rPr lang="en-US" sz="1400" dirty="0" smtClean="0">
                <a:solidFill>
                  <a:srgbClr val="FFFFFF"/>
                </a:solidFill>
                <a:latin typeface="Roboto Light"/>
                <a:cs typeface="Roboto Light"/>
              </a:rPr>
              <a:t> Patients are incorrectly titrating their insulin, often due to physicians not having the time or language to communicate effectively and patients simply not understanding what to do</a:t>
            </a:r>
          </a:p>
          <a:p>
            <a:pPr marL="0" lvl="1" indent="-182880">
              <a:spcAft>
                <a:spcPts val="600"/>
              </a:spcAft>
              <a:buClr>
                <a:schemeClr val="bg1"/>
              </a:buClr>
              <a:buFont typeface="Arial"/>
              <a:buChar char="•"/>
            </a:pPr>
            <a:r>
              <a:rPr lang="en-US" sz="1400" dirty="0" smtClean="0">
                <a:solidFill>
                  <a:srgbClr val="FFFFFF"/>
                </a:solidFill>
                <a:latin typeface="Roboto Light"/>
                <a:cs typeface="Roboto Light"/>
              </a:rPr>
              <a:t>  Patients fear both injection and titration, with concerns over hypoglycemia resulting in under-titration</a:t>
            </a:r>
          </a:p>
          <a:p>
            <a:pPr marL="457200" lvl="2" indent="-182880">
              <a:lnSpc>
                <a:spcPts val="1200"/>
              </a:lnSpc>
              <a:spcAft>
                <a:spcPts val="600"/>
              </a:spcAft>
              <a:buClr>
                <a:schemeClr val="bg1"/>
              </a:buClr>
              <a:buFont typeface="Arial"/>
              <a:buChar char="•"/>
            </a:pPr>
            <a:r>
              <a:rPr lang="en-US" sz="1200" dirty="0" smtClean="0">
                <a:solidFill>
                  <a:srgbClr val="FFFFFF"/>
                </a:solidFill>
                <a:latin typeface="Roboto Light"/>
                <a:cs typeface="Roboto Light"/>
              </a:rPr>
              <a:t>Where to inject? / How to inject?</a:t>
            </a:r>
          </a:p>
          <a:p>
            <a:pPr marL="457200" lvl="2" indent="-182880">
              <a:lnSpc>
                <a:spcPts val="1200"/>
              </a:lnSpc>
              <a:spcAft>
                <a:spcPts val="600"/>
              </a:spcAft>
              <a:buClr>
                <a:schemeClr val="bg1"/>
              </a:buClr>
              <a:buFont typeface="Arial"/>
              <a:buChar char="•"/>
            </a:pPr>
            <a:r>
              <a:rPr lang="en-US" sz="1200" dirty="0" smtClean="0">
                <a:solidFill>
                  <a:srgbClr val="FFFFFF"/>
                </a:solidFill>
                <a:latin typeface="Roboto Light"/>
                <a:cs typeface="Roboto Light"/>
              </a:rPr>
              <a:t>When to inject? / Amount to inject?</a:t>
            </a:r>
          </a:p>
          <a:p>
            <a:pPr marL="0" lvl="1" indent="-182880">
              <a:spcBef>
                <a:spcPts val="0"/>
              </a:spcBef>
              <a:spcAft>
                <a:spcPts val="600"/>
              </a:spcAft>
              <a:buClr>
                <a:schemeClr val="bg1"/>
              </a:buClr>
              <a:buFont typeface="Arial"/>
              <a:buChar char="•"/>
            </a:pPr>
            <a:r>
              <a:rPr lang="en-US" sz="1400" dirty="0" smtClean="0">
                <a:solidFill>
                  <a:srgbClr val="FFFFFF"/>
                </a:solidFill>
                <a:latin typeface="Roboto Light"/>
                <a:cs typeface="Roboto Light"/>
              </a:rPr>
              <a:t>Patients are often scared to discuss their failure to follow instructions (in testing and/or dosing their insulin) for fear of being reprimanded </a:t>
            </a:r>
          </a:p>
          <a:p>
            <a:pPr marL="0" lvl="1" indent="-182880">
              <a:spcAft>
                <a:spcPts val="600"/>
              </a:spcAft>
              <a:buClr>
                <a:schemeClr val="bg1"/>
              </a:buClr>
              <a:buFont typeface="Arial"/>
              <a:buChar char="•"/>
            </a:pPr>
            <a:r>
              <a:rPr lang="en-US" sz="1400" dirty="0" smtClean="0">
                <a:solidFill>
                  <a:srgbClr val="FFFFFF"/>
                </a:solidFill>
                <a:latin typeface="Roboto Light"/>
                <a:cs typeface="Roboto Light"/>
              </a:rPr>
              <a:t>45% patients within 3 months dropouts while titrating</a:t>
            </a:r>
          </a:p>
          <a:p>
            <a:pPr marL="0" lvl="1" indent="-182880">
              <a:spcAft>
                <a:spcPts val="600"/>
              </a:spcAft>
              <a:buClr>
                <a:schemeClr val="bg1"/>
              </a:buClr>
              <a:buFont typeface="Arial"/>
              <a:buChar char="•"/>
            </a:pPr>
            <a:r>
              <a:rPr lang="en-US" sz="1400" dirty="0" err="1" smtClean="0">
                <a:solidFill>
                  <a:srgbClr val="FFFFFF"/>
                </a:solidFill>
                <a:latin typeface="Roboto Light"/>
                <a:cs typeface="Roboto Light"/>
              </a:rPr>
              <a:t>HCP’s</a:t>
            </a:r>
            <a:r>
              <a:rPr lang="en-US" sz="1400" dirty="0" smtClean="0">
                <a:solidFill>
                  <a:srgbClr val="FFFFFF"/>
                </a:solidFill>
                <a:latin typeface="Roboto Light"/>
                <a:cs typeface="Roboto Light"/>
              </a:rPr>
              <a:t> inertia</a:t>
            </a:r>
          </a:p>
          <a:p>
            <a:pPr marL="0" lvl="1" indent="-182880">
              <a:spcAft>
                <a:spcPts val="600"/>
              </a:spcAft>
              <a:buClr>
                <a:schemeClr val="bg1"/>
              </a:buClr>
              <a:buFont typeface="Arial"/>
              <a:buChar char="•"/>
            </a:pPr>
            <a:r>
              <a:rPr lang="en-US" sz="1400" dirty="0" smtClean="0">
                <a:solidFill>
                  <a:srgbClr val="FFFFFF"/>
                </a:solidFill>
                <a:latin typeface="Roboto Light"/>
                <a:cs typeface="Roboto Light"/>
              </a:rPr>
              <a:t>Physicians are overburdened and lack sufficient time to spend with patients that results into patient’s misunderstanding of the process</a:t>
            </a:r>
          </a:p>
          <a:p>
            <a:pPr marL="0" lvl="1" indent="-182880">
              <a:spcAft>
                <a:spcPts val="600"/>
              </a:spcAft>
              <a:buClr>
                <a:schemeClr val="bg1"/>
              </a:buClr>
              <a:buFont typeface="Arial"/>
              <a:buChar char="•"/>
            </a:pPr>
            <a:r>
              <a:rPr lang="en-US" sz="1400" dirty="0" smtClean="0">
                <a:solidFill>
                  <a:srgbClr val="FFFFFF"/>
                </a:solidFill>
                <a:latin typeface="Roboto Light"/>
                <a:cs typeface="Roboto Light"/>
              </a:rPr>
              <a:t>Physicians see themselves as decision-makers and not as educators – often leaving education to their nursing staff</a:t>
            </a:r>
          </a:p>
          <a:p>
            <a:pPr marL="0" lvl="1" indent="-182880">
              <a:spcAft>
                <a:spcPts val="600"/>
              </a:spcAft>
              <a:buClr>
                <a:schemeClr val="bg1"/>
              </a:buClr>
              <a:buFont typeface="Arial"/>
              <a:buChar char="•"/>
            </a:pPr>
            <a:r>
              <a:rPr lang="en-US" sz="1400" dirty="0" smtClean="0">
                <a:solidFill>
                  <a:srgbClr val="FFFFFF"/>
                </a:solidFill>
                <a:latin typeface="Roboto Light"/>
                <a:cs typeface="Roboto Light"/>
              </a:rPr>
              <a:t>HCP view the titration algorithm as too complex for patients to understand</a:t>
            </a:r>
          </a:p>
          <a:p>
            <a:pPr marL="0" lvl="1" indent="-182880">
              <a:spcAft>
                <a:spcPts val="600"/>
              </a:spcAft>
              <a:buClr>
                <a:schemeClr val="bg1"/>
              </a:buClr>
              <a:buFont typeface="Arial"/>
              <a:buChar char="•"/>
            </a:pPr>
            <a:r>
              <a:rPr lang="en-US" sz="1400" dirty="0" smtClean="0">
                <a:solidFill>
                  <a:srgbClr val="FFFFFF"/>
                </a:solidFill>
                <a:latin typeface="Roboto Light"/>
                <a:cs typeface="Roboto Light"/>
              </a:rPr>
              <a:t>Tailored solutions that can be delivered by nurses will have the greatest chance of success</a:t>
            </a:r>
          </a:p>
          <a:p>
            <a:pPr marL="0" lvl="1" indent="-182880">
              <a:spcAft>
                <a:spcPts val="600"/>
              </a:spcAft>
              <a:buClr>
                <a:schemeClr val="bg1"/>
              </a:buClr>
              <a:buFont typeface="Arial"/>
              <a:buChar char="•"/>
            </a:pPr>
            <a:r>
              <a:rPr lang="en-US" sz="1400" dirty="0" smtClean="0">
                <a:solidFill>
                  <a:srgbClr val="FFFFFF"/>
                </a:solidFill>
                <a:latin typeface="Roboto Light"/>
                <a:cs typeface="Roboto Light"/>
              </a:rPr>
              <a:t> Tailored instructions and support materials for patients are needed</a:t>
            </a:r>
          </a:p>
          <a:p>
            <a:pPr marL="0" lvl="1" indent="-182880">
              <a:spcAft>
                <a:spcPts val="600"/>
              </a:spcAft>
              <a:buClr>
                <a:schemeClr val="bg1"/>
              </a:buClr>
              <a:buFont typeface="Arial"/>
              <a:buChar char="•"/>
            </a:pPr>
            <a:r>
              <a:rPr lang="en-US" sz="1400" dirty="0" smtClean="0">
                <a:solidFill>
                  <a:srgbClr val="FFFFFF"/>
                </a:solidFill>
                <a:latin typeface="Roboto Light"/>
                <a:cs typeface="Roboto Light"/>
              </a:rPr>
              <a:t> Remote monitoring is great for nurses, however concern with legal ramification, that's why nurses and CDE are mostly likely target users of this feature</a:t>
            </a:r>
          </a:p>
          <a:p>
            <a:pPr marL="0" lvl="1" indent="-182880">
              <a:spcAft>
                <a:spcPts val="600"/>
              </a:spcAft>
              <a:buClr>
                <a:schemeClr val="bg1"/>
              </a:buClr>
              <a:buFont typeface="Arial"/>
              <a:buChar char="•"/>
            </a:pPr>
            <a:r>
              <a:rPr lang="en-US" sz="1400" dirty="0" smtClean="0">
                <a:solidFill>
                  <a:srgbClr val="FFFFFF"/>
                </a:solidFill>
                <a:latin typeface="Roboto Light"/>
                <a:cs typeface="Roboto Light"/>
              </a:rPr>
              <a:t> Common fear of hypoglycemia amongst patients and HCP results into </a:t>
            </a:r>
            <a:r>
              <a:rPr lang="en-US" sz="1400" dirty="0" err="1" smtClean="0">
                <a:solidFill>
                  <a:srgbClr val="FFFFFF"/>
                </a:solidFill>
                <a:latin typeface="Roboto Light"/>
                <a:cs typeface="Roboto Light"/>
              </a:rPr>
              <a:t>undertitration</a:t>
            </a:r>
            <a:endParaRPr lang="en-US" sz="2400" dirty="0">
              <a:solidFill>
                <a:schemeClr val="bg1"/>
              </a:solidFill>
              <a:latin typeface="Roboto Bold"/>
              <a:cs typeface="Roboto Bold"/>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1179C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65646"/>
            <a:ext cx="8229600" cy="1143000"/>
          </a:xfrm>
        </p:spPr>
        <p:txBody>
          <a:bodyPr/>
          <a:lstStyle/>
          <a:p>
            <a:r>
              <a:rPr lang="en-US" sz="1800" dirty="0" smtClean="0">
                <a:solidFill>
                  <a:schemeClr val="bg1"/>
                </a:solidFill>
                <a:latin typeface="Roboto Regular"/>
                <a:cs typeface="Roboto Regular"/>
              </a:rPr>
              <a:t>Picture Gallery Results – PCPS</a:t>
            </a:r>
            <a:endParaRPr lang="en-US" sz="1800" dirty="0">
              <a:solidFill>
                <a:schemeClr val="bg1"/>
              </a:solidFill>
              <a:latin typeface="Roboto Regular"/>
              <a:cs typeface="Roboto Regular"/>
            </a:endParaRPr>
          </a:p>
        </p:txBody>
      </p:sp>
      <p:sp>
        <p:nvSpPr>
          <p:cNvPr id="5" name="Slide Number Placeholder 4"/>
          <p:cNvSpPr>
            <a:spLocks noGrp="1"/>
          </p:cNvSpPr>
          <p:nvPr>
            <p:ph type="sldNum" sz="quarter" idx="11"/>
          </p:nvPr>
        </p:nvSpPr>
        <p:spPr/>
        <p:txBody>
          <a:bodyPr/>
          <a:lstStyle/>
          <a:p>
            <a:pPr>
              <a:defRPr/>
            </a:pPr>
            <a:fld id="{D7A2CE99-CE82-42AE-A230-411991F26FC8}" type="slidenum">
              <a:rPr lang="en-US" smtClean="0">
                <a:solidFill>
                  <a:srgbClr val="FFFFFF"/>
                </a:solidFill>
                <a:latin typeface="+mj-lt"/>
              </a:rPr>
              <a:pPr>
                <a:defRPr/>
              </a:pPr>
              <a:t>11</a:t>
            </a:fld>
            <a:endParaRPr lang="en-US">
              <a:solidFill>
                <a:srgbClr val="FFFFFF"/>
              </a:solidFill>
              <a:latin typeface="+mj-lt"/>
            </a:endParaRPr>
          </a:p>
        </p:txBody>
      </p:sp>
      <p:grpSp>
        <p:nvGrpSpPr>
          <p:cNvPr id="3" name="Group 3"/>
          <p:cNvGrpSpPr>
            <a:grpSpLocks noChangeAspect="1"/>
          </p:cNvGrpSpPr>
          <p:nvPr/>
        </p:nvGrpSpPr>
        <p:grpSpPr bwMode="auto">
          <a:xfrm>
            <a:off x="2438401" y="1498590"/>
            <a:ext cx="4267199" cy="3746432"/>
            <a:chOff x="1450975" y="1130298"/>
            <a:chExt cx="6181725" cy="5617845"/>
          </a:xfrm>
        </p:grpSpPr>
        <p:sp>
          <p:nvSpPr>
            <p:cNvPr id="8" name="Freeform 25"/>
            <p:cNvSpPr>
              <a:spLocks/>
            </p:cNvSpPr>
            <p:nvPr/>
          </p:nvSpPr>
          <p:spPr bwMode="auto">
            <a:xfrm>
              <a:off x="2591952" y="2139841"/>
              <a:ext cx="3937001" cy="3306763"/>
            </a:xfrm>
            <a:custGeom>
              <a:avLst/>
              <a:gdLst>
                <a:gd name="T0" fmla="*/ 2015 w 2688"/>
                <a:gd name="T1" fmla="*/ 2329 h 2329"/>
                <a:gd name="T2" fmla="*/ 671 w 2688"/>
                <a:gd name="T3" fmla="*/ 2329 h 2329"/>
                <a:gd name="T4" fmla="*/ 0 w 2688"/>
                <a:gd name="T5" fmla="*/ 1164 h 2329"/>
                <a:gd name="T6" fmla="*/ 673 w 2688"/>
                <a:gd name="T7" fmla="*/ 0 h 2329"/>
                <a:gd name="T8" fmla="*/ 2018 w 2688"/>
                <a:gd name="T9" fmla="*/ 2 h 2329"/>
                <a:gd name="T10" fmla="*/ 2688 w 2688"/>
                <a:gd name="T11" fmla="*/ 1167 h 2329"/>
                <a:gd name="T12" fmla="*/ 2015 w 2688"/>
                <a:gd name="T13" fmla="*/ 2329 h 2329"/>
              </a:gdLst>
              <a:ahLst/>
              <a:cxnLst>
                <a:cxn ang="0">
                  <a:pos x="T0" y="T1"/>
                </a:cxn>
                <a:cxn ang="0">
                  <a:pos x="T2" y="T3"/>
                </a:cxn>
                <a:cxn ang="0">
                  <a:pos x="T4" y="T5"/>
                </a:cxn>
                <a:cxn ang="0">
                  <a:pos x="T6" y="T7"/>
                </a:cxn>
                <a:cxn ang="0">
                  <a:pos x="T8" y="T9"/>
                </a:cxn>
                <a:cxn ang="0">
                  <a:pos x="T10" y="T11"/>
                </a:cxn>
                <a:cxn ang="0">
                  <a:pos x="T12" y="T13"/>
                </a:cxn>
              </a:cxnLst>
              <a:rect l="0" t="0" r="r" b="b"/>
              <a:pathLst>
                <a:path w="2688" h="2329">
                  <a:moveTo>
                    <a:pt x="2015" y="2329"/>
                  </a:moveTo>
                  <a:lnTo>
                    <a:pt x="671" y="2329"/>
                  </a:lnTo>
                  <a:lnTo>
                    <a:pt x="0" y="1164"/>
                  </a:lnTo>
                  <a:lnTo>
                    <a:pt x="673" y="0"/>
                  </a:lnTo>
                  <a:lnTo>
                    <a:pt x="2018" y="2"/>
                  </a:lnTo>
                  <a:lnTo>
                    <a:pt x="2688" y="1167"/>
                  </a:lnTo>
                  <a:lnTo>
                    <a:pt x="2015" y="2329"/>
                  </a:lnTo>
                  <a:close/>
                </a:path>
              </a:pathLst>
            </a:custGeom>
            <a:solidFill>
              <a:srgbClr val="777777">
                <a:alpha val="50000"/>
              </a:srgbClr>
            </a:solidFill>
            <a:ln w="9525" cap="flat" cmpd="sng" algn="ctr">
              <a:solidFill>
                <a:srgbClr val="606060"/>
              </a:solidFill>
              <a:prstDash val="solid"/>
              <a:round/>
              <a:headEnd type="none" w="med" len="med"/>
              <a:tailEnd type="none" w="med" len="med"/>
            </a:ln>
            <a:effectLst>
              <a:outerShdw blurRad="50800" dist="25400" dir="5400000" algn="ctr" rotWithShape="0">
                <a:schemeClr val="tx2">
                  <a:alpha val="27000"/>
                </a:schemeClr>
              </a:outerShdw>
            </a:effectLst>
          </p:spPr>
          <p:txBody>
            <a:bodyPr lIns="82124" tIns="41061" rIns="82124" bIns="41061" anchor="ctr"/>
            <a:lstStyle/>
            <a:p>
              <a:pPr algn="ctr" defTabSz="814388">
                <a:defRPr/>
              </a:pPr>
              <a:endParaRPr lang="en-US">
                <a:solidFill>
                  <a:srgbClr val="003264"/>
                </a:solidFill>
                <a:latin typeface="+mj-lt"/>
                <a:cs typeface="Arial"/>
              </a:endParaRPr>
            </a:p>
          </p:txBody>
        </p:sp>
        <p:sp>
          <p:nvSpPr>
            <p:cNvPr id="9" name="Oval 26"/>
            <p:cNvSpPr>
              <a:spLocks noChangeAspect="1" noChangeArrowheads="1"/>
            </p:cNvSpPr>
            <p:nvPr/>
          </p:nvSpPr>
          <p:spPr bwMode="auto">
            <a:xfrm>
              <a:off x="5715000" y="2982911"/>
              <a:ext cx="1917700" cy="1919710"/>
            </a:xfrm>
            <a:prstGeom prst="ellipse">
              <a:avLst/>
            </a:prstGeom>
            <a:blipFill dpi="0" rotWithShape="1">
              <a:blip r:embed="rId2"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a:blipFill>
            <a:ln w="38100" cap="flat" cmpd="sng" algn="ctr">
              <a:solidFill>
                <a:schemeClr val="accent5"/>
              </a:solidFill>
              <a:prstDash val="solid"/>
              <a:round/>
              <a:headEnd type="none" w="med" len="med"/>
              <a:tailEnd type="none" w="med" len="med"/>
            </a:ln>
            <a:effectLst>
              <a:glow rad="101600">
                <a:schemeClr val="tx2">
                  <a:lumMod val="75000"/>
                  <a:alpha val="60000"/>
                </a:schemeClr>
              </a:glow>
            </a:effectLst>
          </p:spPr>
          <p:txBody>
            <a:bodyPr lIns="82124" tIns="41061" rIns="82124" bIns="41061" anchor="ctr"/>
            <a:lstStyle/>
            <a:p>
              <a:pPr algn="ctr" defTabSz="814388">
                <a:defRPr/>
              </a:pPr>
              <a:endParaRPr lang="en-US" sz="2400">
                <a:solidFill>
                  <a:srgbClr val="003264"/>
                </a:solidFill>
                <a:latin typeface="+mj-lt"/>
                <a:cs typeface="Arial"/>
              </a:endParaRPr>
            </a:p>
          </p:txBody>
        </p:sp>
        <p:sp>
          <p:nvSpPr>
            <p:cNvPr id="10" name="Oval 27"/>
            <p:cNvSpPr>
              <a:spLocks noChangeAspect="1" noChangeArrowheads="1"/>
            </p:cNvSpPr>
            <p:nvPr/>
          </p:nvSpPr>
          <p:spPr bwMode="auto">
            <a:xfrm>
              <a:off x="4649788" y="4824412"/>
              <a:ext cx="1917700" cy="1923731"/>
            </a:xfrm>
            <a:prstGeom prst="ellipse">
              <a:avLst/>
            </a:prstGeom>
            <a:blipFill dpi="0" rotWithShape="1">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a:blipFill>
            <a:ln w="38100" cap="flat" cmpd="sng" algn="ctr">
              <a:solidFill>
                <a:schemeClr val="accent5"/>
              </a:solidFill>
              <a:prstDash val="solid"/>
              <a:round/>
              <a:headEnd type="none" w="med" len="med"/>
              <a:tailEnd type="none" w="med" len="med"/>
            </a:ln>
            <a:effectLst>
              <a:glow rad="101600">
                <a:schemeClr val="tx2">
                  <a:alpha val="60000"/>
                </a:schemeClr>
              </a:glow>
            </a:effectLst>
          </p:spPr>
          <p:txBody>
            <a:bodyPr lIns="82124" tIns="41061" rIns="82124" bIns="41061" anchor="ctr"/>
            <a:lstStyle/>
            <a:p>
              <a:pPr algn="ctr" defTabSz="814388">
                <a:defRPr/>
              </a:pPr>
              <a:endParaRPr lang="en-US" sz="2400">
                <a:solidFill>
                  <a:srgbClr val="003264"/>
                </a:solidFill>
                <a:latin typeface="+mj-lt"/>
                <a:cs typeface="Arial"/>
              </a:endParaRPr>
            </a:p>
          </p:txBody>
        </p:sp>
        <p:sp>
          <p:nvSpPr>
            <p:cNvPr id="11" name="Oval 28"/>
            <p:cNvSpPr>
              <a:spLocks noChangeAspect="1" noChangeArrowheads="1"/>
            </p:cNvSpPr>
            <p:nvPr/>
          </p:nvSpPr>
          <p:spPr bwMode="auto">
            <a:xfrm>
              <a:off x="2537629" y="4824412"/>
              <a:ext cx="1923730" cy="1923731"/>
            </a:xfrm>
            <a:prstGeom prst="ellipse">
              <a:avLst/>
            </a:prstGeom>
            <a:blipFill dpi="0" rotWithShape="1">
              <a:blip r:embed="rId4"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a:blipFill>
            <a:ln w="38100" cap="flat" cmpd="sng" algn="ctr">
              <a:solidFill>
                <a:schemeClr val="accent5"/>
              </a:solidFill>
              <a:prstDash val="solid"/>
              <a:round/>
              <a:headEnd type="none" w="med" len="med"/>
              <a:tailEnd type="none" w="med" len="med"/>
            </a:ln>
            <a:effectLst>
              <a:glow rad="101600">
                <a:schemeClr val="accent1">
                  <a:alpha val="60000"/>
                </a:schemeClr>
              </a:glow>
            </a:effectLst>
          </p:spPr>
          <p:txBody>
            <a:bodyPr lIns="82124" tIns="41061" rIns="82124" bIns="41061" anchor="ctr"/>
            <a:lstStyle/>
            <a:p>
              <a:pPr algn="ctr" defTabSz="814388">
                <a:defRPr/>
              </a:pPr>
              <a:endParaRPr lang="en-US" sz="2400">
                <a:solidFill>
                  <a:srgbClr val="003264"/>
                </a:solidFill>
                <a:latin typeface="+mj-lt"/>
                <a:cs typeface="Arial"/>
              </a:endParaRPr>
            </a:p>
          </p:txBody>
        </p:sp>
        <p:sp>
          <p:nvSpPr>
            <p:cNvPr id="12" name="Oval 29"/>
            <p:cNvSpPr>
              <a:spLocks noChangeAspect="1" noChangeArrowheads="1"/>
            </p:cNvSpPr>
            <p:nvPr/>
          </p:nvSpPr>
          <p:spPr bwMode="auto">
            <a:xfrm>
              <a:off x="1450975" y="2982911"/>
              <a:ext cx="1917700" cy="1919710"/>
            </a:xfrm>
            <a:prstGeom prst="ellipse">
              <a:avLst/>
            </a:prstGeom>
            <a:blipFill dpi="0" rotWithShape="1">
              <a:blip r:embed="rId5">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a:blipFill>
            <a:ln w="38100" cap="flat" cmpd="sng" algn="ctr">
              <a:solidFill>
                <a:srgbClr val="06CEC9"/>
              </a:solidFill>
              <a:prstDash val="solid"/>
              <a:round/>
              <a:headEnd type="none" w="med" len="med"/>
              <a:tailEnd type="none" w="med" len="med"/>
            </a:ln>
            <a:effectLst>
              <a:glow rad="101600">
                <a:schemeClr val="tx2">
                  <a:lumMod val="60000"/>
                  <a:lumOff val="40000"/>
                  <a:alpha val="60000"/>
                </a:schemeClr>
              </a:glow>
              <a:outerShdw blurRad="38100" dist="25400" dir="5400000" algn="t" rotWithShape="0">
                <a:srgbClr val="000000">
                  <a:alpha val="26667"/>
                </a:srgbClr>
              </a:outerShdw>
            </a:effectLst>
          </p:spPr>
          <p:txBody>
            <a:bodyPr lIns="82124" tIns="41061" rIns="82124" bIns="41061" anchor="ctr"/>
            <a:lstStyle/>
            <a:p>
              <a:pPr algn="ctr" defTabSz="814388">
                <a:defRPr/>
              </a:pPr>
              <a:endParaRPr lang="en-US" sz="2400">
                <a:solidFill>
                  <a:srgbClr val="003264"/>
                </a:solidFill>
                <a:latin typeface="+mj-lt"/>
                <a:cs typeface="Arial"/>
              </a:endParaRPr>
            </a:p>
          </p:txBody>
        </p:sp>
        <p:sp>
          <p:nvSpPr>
            <p:cNvPr id="13" name="Oval 30"/>
            <p:cNvSpPr>
              <a:spLocks noChangeAspect="1" noChangeArrowheads="1"/>
            </p:cNvSpPr>
            <p:nvPr/>
          </p:nvSpPr>
          <p:spPr bwMode="auto">
            <a:xfrm>
              <a:off x="2537629" y="1130298"/>
              <a:ext cx="1923730" cy="1919709"/>
            </a:xfrm>
            <a:prstGeom prst="ellipse">
              <a:avLst/>
            </a:prstGeom>
            <a:blipFill dpi="0" rotWithShape="1">
              <a:blip r:embed="rId6"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a:blipFill>
            <a:ln w="38100" cap="flat" cmpd="sng" algn="ctr">
              <a:solidFill>
                <a:schemeClr val="accent5"/>
              </a:solidFill>
              <a:prstDash val="solid"/>
              <a:round/>
              <a:headEnd type="none" w="med" len="med"/>
              <a:tailEnd type="none" w="med" len="med"/>
            </a:ln>
            <a:effectLst>
              <a:glow rad="139700">
                <a:schemeClr val="accent1">
                  <a:satMod val="175000"/>
                  <a:alpha val="40000"/>
                </a:schemeClr>
              </a:glow>
            </a:effectLst>
          </p:spPr>
          <p:txBody>
            <a:bodyPr lIns="82124" tIns="41061" rIns="82124" bIns="41061" anchor="ctr"/>
            <a:lstStyle/>
            <a:p>
              <a:pPr algn="ctr" defTabSz="814388">
                <a:defRPr/>
              </a:pPr>
              <a:endParaRPr lang="en-US" sz="2400">
                <a:solidFill>
                  <a:srgbClr val="003264"/>
                </a:solidFill>
                <a:latin typeface="+mj-lt"/>
                <a:cs typeface="Arial"/>
              </a:endParaRPr>
            </a:p>
          </p:txBody>
        </p:sp>
        <p:sp>
          <p:nvSpPr>
            <p:cNvPr id="14" name="Oval 31"/>
            <p:cNvSpPr>
              <a:spLocks noChangeAspect="1" noChangeArrowheads="1"/>
            </p:cNvSpPr>
            <p:nvPr/>
          </p:nvSpPr>
          <p:spPr bwMode="auto">
            <a:xfrm>
              <a:off x="4649788" y="1135061"/>
              <a:ext cx="1917700" cy="1923731"/>
            </a:xfrm>
            <a:prstGeom prst="ellipse">
              <a:avLst/>
            </a:prstGeom>
            <a:blipFill dpi="0" rotWithShape="1">
              <a:blip r:embed="rId7">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a:blipFill>
            <a:ln w="38100" cap="flat" cmpd="sng" algn="ctr">
              <a:solidFill>
                <a:schemeClr val="accent5"/>
              </a:solidFill>
              <a:prstDash val="solid"/>
              <a:round/>
              <a:headEnd type="none" w="med" len="med"/>
              <a:tailEnd type="none" w="med" len="med"/>
            </a:ln>
            <a:effectLst>
              <a:glow rad="139700">
                <a:srgbClr val="0070C0">
                  <a:alpha val="40000"/>
                </a:srgbClr>
              </a:glow>
            </a:effectLst>
          </p:spPr>
          <p:txBody>
            <a:bodyPr lIns="82124" tIns="41061" rIns="82124" bIns="41061" anchor="ctr"/>
            <a:lstStyle/>
            <a:p>
              <a:pPr algn="ctr" defTabSz="814388">
                <a:defRPr/>
              </a:pPr>
              <a:endParaRPr lang="en-US" sz="2400">
                <a:solidFill>
                  <a:srgbClr val="003264"/>
                </a:solidFill>
                <a:latin typeface="+mj-lt"/>
                <a:cs typeface="Arial"/>
              </a:endParaRPr>
            </a:p>
          </p:txBody>
        </p:sp>
      </p:grpSp>
      <p:cxnSp>
        <p:nvCxnSpPr>
          <p:cNvPr id="15" name="Straight Arrow Connector 14"/>
          <p:cNvCxnSpPr>
            <a:stCxn id="13" idx="1"/>
          </p:cNvCxnSpPr>
          <p:nvPr/>
        </p:nvCxnSpPr>
        <p:spPr bwMode="auto">
          <a:xfrm flipH="1">
            <a:off x="2910691" y="1686073"/>
            <a:ext cx="472291" cy="0"/>
          </a:xfrm>
          <a:prstGeom prst="straightConnector1">
            <a:avLst/>
          </a:prstGeom>
          <a:solidFill>
            <a:schemeClr val="accent1"/>
          </a:solidFill>
          <a:ln w="19050" cap="flat" cmpd="sng" algn="ctr">
            <a:solidFill>
              <a:schemeClr val="accent5"/>
            </a:solidFill>
            <a:prstDash val="solid"/>
            <a:round/>
            <a:headEnd type="none" w="med" len="med"/>
            <a:tailEnd type="oval"/>
          </a:ln>
          <a:effectLst>
            <a:outerShdw blurRad="12700" dist="12700" dir="5400000" algn="t" rotWithShape="0">
              <a:schemeClr val="tx1">
                <a:alpha val="50000"/>
              </a:schemeClr>
            </a:outerShdw>
          </a:effectLst>
        </p:spPr>
      </p:cxnSp>
      <p:cxnSp>
        <p:nvCxnSpPr>
          <p:cNvPr id="16" name="Straight Arrow Connector 15"/>
          <p:cNvCxnSpPr/>
          <p:nvPr/>
        </p:nvCxnSpPr>
        <p:spPr bwMode="auto">
          <a:xfrm flipV="1">
            <a:off x="5308405" y="1117590"/>
            <a:ext cx="661887" cy="384176"/>
          </a:xfrm>
          <a:prstGeom prst="straightConnector1">
            <a:avLst/>
          </a:prstGeom>
          <a:solidFill>
            <a:schemeClr val="accent1"/>
          </a:solidFill>
          <a:ln w="19050" cap="flat" cmpd="sng" algn="ctr">
            <a:solidFill>
              <a:schemeClr val="accent5"/>
            </a:solidFill>
            <a:prstDash val="solid"/>
            <a:round/>
            <a:headEnd type="none" w="med" len="med"/>
            <a:tailEnd type="oval"/>
          </a:ln>
          <a:effectLst>
            <a:outerShdw blurRad="12700" dist="12700" dir="5400000" algn="t" rotWithShape="0">
              <a:schemeClr val="tx1">
                <a:alpha val="50000"/>
              </a:schemeClr>
            </a:outerShdw>
          </a:effectLst>
        </p:spPr>
      </p:cxnSp>
      <p:cxnSp>
        <p:nvCxnSpPr>
          <p:cNvPr id="17" name="Straight Arrow Connector 16"/>
          <p:cNvCxnSpPr/>
          <p:nvPr/>
        </p:nvCxnSpPr>
        <p:spPr bwMode="auto">
          <a:xfrm flipH="1">
            <a:off x="3100288" y="5057146"/>
            <a:ext cx="282694" cy="47906"/>
          </a:xfrm>
          <a:prstGeom prst="straightConnector1">
            <a:avLst/>
          </a:prstGeom>
          <a:solidFill>
            <a:schemeClr val="accent1"/>
          </a:solidFill>
          <a:ln w="19050" cap="flat" cmpd="sng" algn="ctr">
            <a:solidFill>
              <a:schemeClr val="accent5"/>
            </a:solidFill>
            <a:prstDash val="solid"/>
            <a:round/>
            <a:headEnd type="none" w="med" len="med"/>
            <a:tailEnd type="oval"/>
          </a:ln>
          <a:effectLst>
            <a:outerShdw blurRad="12700" dist="12700" dir="5400000" algn="t" rotWithShape="0">
              <a:schemeClr val="tx1">
                <a:alpha val="50000"/>
              </a:schemeClr>
            </a:outerShdw>
          </a:effectLst>
        </p:spPr>
      </p:cxnSp>
      <p:cxnSp>
        <p:nvCxnSpPr>
          <p:cNvPr id="18" name="Straight Arrow Connector 17"/>
          <p:cNvCxnSpPr/>
          <p:nvPr/>
        </p:nvCxnSpPr>
        <p:spPr bwMode="auto">
          <a:xfrm flipV="1">
            <a:off x="6511738" y="2650517"/>
            <a:ext cx="295367" cy="271028"/>
          </a:xfrm>
          <a:prstGeom prst="straightConnector1">
            <a:avLst/>
          </a:prstGeom>
          <a:solidFill>
            <a:schemeClr val="accent1"/>
          </a:solidFill>
          <a:ln w="19050" cap="flat" cmpd="sng" algn="ctr">
            <a:solidFill>
              <a:schemeClr val="accent5"/>
            </a:solidFill>
            <a:prstDash val="solid"/>
            <a:round/>
            <a:headEnd type="none" w="med" len="med"/>
            <a:tailEnd type="oval"/>
          </a:ln>
          <a:effectLst>
            <a:outerShdw blurRad="12700" dist="12700" dir="5400000" algn="t" rotWithShape="0">
              <a:schemeClr val="tx1">
                <a:alpha val="50000"/>
              </a:schemeClr>
            </a:outerShdw>
          </a:effectLst>
        </p:spPr>
      </p:cxnSp>
      <p:cxnSp>
        <p:nvCxnSpPr>
          <p:cNvPr id="19" name="Straight Arrow Connector 18"/>
          <p:cNvCxnSpPr/>
          <p:nvPr/>
        </p:nvCxnSpPr>
        <p:spPr bwMode="auto">
          <a:xfrm flipH="1" flipV="1">
            <a:off x="2421032" y="2650517"/>
            <a:ext cx="211231" cy="271028"/>
          </a:xfrm>
          <a:prstGeom prst="straightConnector1">
            <a:avLst/>
          </a:prstGeom>
          <a:solidFill>
            <a:schemeClr val="accent1"/>
          </a:solidFill>
          <a:ln w="19050" cap="flat" cmpd="sng" algn="ctr">
            <a:solidFill>
              <a:schemeClr val="accent5"/>
            </a:solidFill>
            <a:prstDash val="solid"/>
            <a:round/>
            <a:headEnd type="none" w="med" len="med"/>
            <a:tailEnd type="oval"/>
          </a:ln>
          <a:effectLst>
            <a:outerShdw blurRad="12700" dist="12700" dir="5400000" algn="t" rotWithShape="0">
              <a:schemeClr val="tx1">
                <a:alpha val="50000"/>
              </a:schemeClr>
            </a:outerShdw>
          </a:effectLst>
        </p:spPr>
      </p:cxnSp>
      <p:cxnSp>
        <p:nvCxnSpPr>
          <p:cNvPr id="20" name="Straight Arrow Connector 19"/>
          <p:cNvCxnSpPr/>
          <p:nvPr/>
        </p:nvCxnSpPr>
        <p:spPr bwMode="auto">
          <a:xfrm>
            <a:off x="5776430" y="5057146"/>
            <a:ext cx="395770" cy="274780"/>
          </a:xfrm>
          <a:prstGeom prst="straightConnector1">
            <a:avLst/>
          </a:prstGeom>
          <a:solidFill>
            <a:schemeClr val="accent1"/>
          </a:solidFill>
          <a:ln w="19050" cap="flat" cmpd="sng" algn="ctr">
            <a:solidFill>
              <a:schemeClr val="accent5"/>
            </a:solidFill>
            <a:prstDash val="solid"/>
            <a:round/>
            <a:headEnd type="none" w="med" len="med"/>
            <a:tailEnd type="oval"/>
          </a:ln>
          <a:effectLst>
            <a:outerShdw blurRad="12700" dist="12700" dir="5400000" algn="t" rotWithShape="0">
              <a:schemeClr val="tx1">
                <a:alpha val="50000"/>
              </a:schemeClr>
            </a:outerShdw>
          </a:effectLst>
        </p:spPr>
      </p:cxnSp>
      <p:sp>
        <p:nvSpPr>
          <p:cNvPr id="21" name="Rectangle 20"/>
          <p:cNvSpPr/>
          <p:nvPr/>
        </p:nvSpPr>
        <p:spPr>
          <a:xfrm>
            <a:off x="6807105" y="2326134"/>
            <a:ext cx="2330896" cy="1938992"/>
          </a:xfrm>
          <a:prstGeom prst="rect">
            <a:avLst/>
          </a:prstGeom>
        </p:spPr>
        <p:txBody>
          <a:bodyPr wrap="square">
            <a:spAutoFit/>
          </a:bodyPr>
          <a:lstStyle/>
          <a:p>
            <a:r>
              <a:rPr lang="en-US" sz="1200" dirty="0">
                <a:solidFill>
                  <a:schemeClr val="bg1"/>
                </a:solidFill>
                <a:latin typeface="Roboto Light"/>
                <a:cs typeface="Roboto Light"/>
              </a:rPr>
              <a:t>When you start insulin you never stop it, it goes into the depth of the patient but the patient is going to be on it for the rest of his life, it will be related to his joy to live and the person will be tired and will have the complications of diabetes for life. </a:t>
            </a:r>
            <a:endParaRPr lang="en-US" sz="1200" dirty="0" smtClean="0">
              <a:solidFill>
                <a:schemeClr val="bg1"/>
              </a:solidFill>
              <a:latin typeface="Roboto Light"/>
              <a:cs typeface="Roboto Light"/>
            </a:endParaRPr>
          </a:p>
          <a:p>
            <a:r>
              <a:rPr lang="en-US" sz="1200" dirty="0" smtClean="0">
                <a:solidFill>
                  <a:schemeClr val="bg1"/>
                </a:solidFill>
                <a:latin typeface="Roboto Light"/>
                <a:cs typeface="Roboto Light"/>
              </a:rPr>
              <a:t>(PCP – France) </a:t>
            </a:r>
            <a:endParaRPr lang="en-US" sz="1200" dirty="0">
              <a:solidFill>
                <a:schemeClr val="bg1"/>
              </a:solidFill>
              <a:latin typeface="Roboto Light"/>
              <a:cs typeface="Roboto Light"/>
            </a:endParaRPr>
          </a:p>
        </p:txBody>
      </p:sp>
      <p:sp>
        <p:nvSpPr>
          <p:cNvPr id="22" name="Rectangle 21"/>
          <p:cNvSpPr/>
          <p:nvPr/>
        </p:nvSpPr>
        <p:spPr>
          <a:xfrm>
            <a:off x="295549" y="4014279"/>
            <a:ext cx="2828651" cy="1569660"/>
          </a:xfrm>
          <a:prstGeom prst="rect">
            <a:avLst/>
          </a:prstGeom>
        </p:spPr>
        <p:txBody>
          <a:bodyPr wrap="square">
            <a:spAutoFit/>
          </a:bodyPr>
          <a:lstStyle/>
          <a:p>
            <a:r>
              <a:rPr lang="en-US" sz="1200" dirty="0">
                <a:solidFill>
                  <a:schemeClr val="bg1"/>
                </a:solidFill>
                <a:latin typeface="Roboto Light"/>
                <a:cs typeface="Roboto Light"/>
              </a:rPr>
              <a:t>It’s going to be complicated to manage, for the patient to manage the insulin and the blood glucose levels.  To try and understand how they are going to be able to titrate them and plan their meals for them, it’s a real problem, a puzzle. </a:t>
            </a:r>
            <a:endParaRPr lang="en-US" sz="1200" dirty="0" smtClean="0">
              <a:solidFill>
                <a:schemeClr val="bg1"/>
              </a:solidFill>
              <a:latin typeface="Roboto Light"/>
              <a:cs typeface="Roboto Light"/>
            </a:endParaRPr>
          </a:p>
          <a:p>
            <a:r>
              <a:rPr lang="en-US" sz="1200" dirty="0" smtClean="0">
                <a:solidFill>
                  <a:schemeClr val="bg1"/>
                </a:solidFill>
                <a:latin typeface="Roboto Light"/>
                <a:cs typeface="Roboto Light"/>
              </a:rPr>
              <a:t>(PCP – France)</a:t>
            </a:r>
            <a:endParaRPr lang="en-US" sz="1200" dirty="0">
              <a:solidFill>
                <a:schemeClr val="bg1"/>
              </a:solidFill>
              <a:latin typeface="Roboto Light"/>
              <a:cs typeface="Roboto Light"/>
            </a:endParaRPr>
          </a:p>
        </p:txBody>
      </p:sp>
      <p:sp>
        <p:nvSpPr>
          <p:cNvPr id="23" name="Rectangle 22"/>
          <p:cNvSpPr/>
          <p:nvPr/>
        </p:nvSpPr>
        <p:spPr>
          <a:xfrm>
            <a:off x="331056" y="759927"/>
            <a:ext cx="2910579" cy="1384995"/>
          </a:xfrm>
          <a:prstGeom prst="rect">
            <a:avLst/>
          </a:prstGeom>
        </p:spPr>
        <p:txBody>
          <a:bodyPr wrap="square">
            <a:spAutoFit/>
          </a:bodyPr>
          <a:lstStyle/>
          <a:p>
            <a:r>
              <a:rPr lang="en-US" sz="1200" dirty="0">
                <a:solidFill>
                  <a:schemeClr val="bg1"/>
                </a:solidFill>
                <a:latin typeface="Roboto Light"/>
                <a:ea typeface="Times New Roman"/>
                <a:cs typeface="Roboto Light"/>
              </a:rPr>
              <a:t>You weigh up the pros of going on insulin versus not going on insulin and discussing that and trying to persuade the patient, because patients are almost invariably </a:t>
            </a:r>
            <a:r>
              <a:rPr lang="en-US" sz="1200" dirty="0" smtClean="0">
                <a:solidFill>
                  <a:schemeClr val="bg1"/>
                </a:solidFill>
                <a:latin typeface="Roboto Light"/>
                <a:ea typeface="Times New Roman"/>
                <a:cs typeface="Roboto Light"/>
              </a:rPr>
              <a:t>anti-insulin. </a:t>
            </a:r>
          </a:p>
          <a:p>
            <a:r>
              <a:rPr lang="en-US" sz="1200" dirty="0" smtClean="0">
                <a:solidFill>
                  <a:schemeClr val="bg1"/>
                </a:solidFill>
                <a:latin typeface="Roboto Light"/>
                <a:ea typeface="Times New Roman"/>
                <a:cs typeface="Roboto Light"/>
              </a:rPr>
              <a:t>(PCP – UK)</a:t>
            </a:r>
            <a:endParaRPr lang="en-US" sz="1200" dirty="0">
              <a:solidFill>
                <a:schemeClr val="bg1"/>
              </a:solidFill>
              <a:latin typeface="Roboto Light"/>
              <a:ea typeface="Times New Roman"/>
              <a:cs typeface="Roboto Light"/>
            </a:endParaRPr>
          </a:p>
          <a:p>
            <a:endParaRPr lang="en-US" sz="1200" dirty="0">
              <a:solidFill>
                <a:schemeClr val="bg1"/>
              </a:solidFill>
              <a:latin typeface="Roboto Light"/>
              <a:cs typeface="Roboto Light"/>
            </a:endParaRPr>
          </a:p>
        </p:txBody>
      </p:sp>
      <p:sp>
        <p:nvSpPr>
          <p:cNvPr id="24" name="Rectangle 23"/>
          <p:cNvSpPr/>
          <p:nvPr/>
        </p:nvSpPr>
        <p:spPr>
          <a:xfrm>
            <a:off x="2155316" y="5737408"/>
            <a:ext cx="5498551" cy="830997"/>
          </a:xfrm>
          <a:prstGeom prst="rect">
            <a:avLst/>
          </a:prstGeom>
          <a:solidFill>
            <a:schemeClr val="tx1">
              <a:lumMod val="75000"/>
              <a:lumOff val="25000"/>
            </a:schemeClr>
          </a:solidFill>
        </p:spPr>
        <p:txBody>
          <a:bodyPr wrap="square">
            <a:spAutoFit/>
          </a:bodyPr>
          <a:lstStyle/>
          <a:p>
            <a:r>
              <a:rPr lang="en-US" sz="1200" dirty="0">
                <a:solidFill>
                  <a:schemeClr val="bg1">
                    <a:lumMod val="95000"/>
                  </a:schemeClr>
                </a:solidFill>
                <a:latin typeface="Roboto Light"/>
                <a:ea typeface="Times New Roman"/>
                <a:cs typeface="Roboto Light"/>
              </a:rPr>
              <a:t>It’s an uphill struggle for me, but I guess for them too because it’s just accepting, you know, it’s the barrier, God knows what the barrier is, but they do find injections of insulin a barrier.  </a:t>
            </a:r>
            <a:endParaRPr lang="en-US" sz="1200" dirty="0" smtClean="0">
              <a:solidFill>
                <a:schemeClr val="bg1">
                  <a:lumMod val="95000"/>
                </a:schemeClr>
              </a:solidFill>
              <a:latin typeface="Roboto Light"/>
              <a:ea typeface="Times New Roman"/>
              <a:cs typeface="Roboto Light"/>
            </a:endParaRPr>
          </a:p>
          <a:p>
            <a:r>
              <a:rPr lang="en-US" sz="1200" dirty="0" smtClean="0">
                <a:solidFill>
                  <a:schemeClr val="bg1">
                    <a:lumMod val="95000"/>
                  </a:schemeClr>
                </a:solidFill>
                <a:latin typeface="Roboto Light"/>
                <a:ea typeface="Times New Roman"/>
                <a:cs typeface="Roboto Light"/>
              </a:rPr>
              <a:t>(PCP – UK)</a:t>
            </a:r>
            <a:endParaRPr lang="en-US" sz="1200" dirty="0">
              <a:solidFill>
                <a:schemeClr val="bg1">
                  <a:lumMod val="95000"/>
                </a:schemeClr>
              </a:solidFill>
              <a:latin typeface="Roboto Light"/>
              <a:ea typeface="Times New Roman"/>
              <a:cs typeface="Roboto Light"/>
            </a:endParaRPr>
          </a:p>
        </p:txBody>
      </p:sp>
      <p:sp>
        <p:nvSpPr>
          <p:cNvPr id="25" name="Rectangle 24"/>
          <p:cNvSpPr/>
          <p:nvPr/>
        </p:nvSpPr>
        <p:spPr>
          <a:xfrm>
            <a:off x="304800" y="2438648"/>
            <a:ext cx="2259156" cy="1200329"/>
          </a:xfrm>
          <a:prstGeom prst="rect">
            <a:avLst/>
          </a:prstGeom>
        </p:spPr>
        <p:txBody>
          <a:bodyPr wrap="square">
            <a:spAutoFit/>
          </a:bodyPr>
          <a:lstStyle/>
          <a:p>
            <a:r>
              <a:rPr lang="en-US" sz="1200" dirty="0">
                <a:solidFill>
                  <a:schemeClr val="bg1"/>
                </a:solidFill>
                <a:latin typeface="Roboto Light"/>
                <a:ea typeface="Times New Roman"/>
                <a:cs typeface="Roboto Light"/>
              </a:rPr>
              <a:t>A journey. Whether they are just diagnosed or going on basal insulin… the first step there are multiple challenges. It’ll be a process</a:t>
            </a:r>
            <a:r>
              <a:rPr lang="en-US" sz="1200" dirty="0" smtClean="0">
                <a:solidFill>
                  <a:schemeClr val="bg1"/>
                </a:solidFill>
                <a:latin typeface="Roboto Light"/>
                <a:ea typeface="Times New Roman"/>
                <a:cs typeface="Roboto Light"/>
              </a:rPr>
              <a:t>.</a:t>
            </a:r>
          </a:p>
          <a:p>
            <a:r>
              <a:rPr lang="en-US" sz="1200" dirty="0">
                <a:solidFill>
                  <a:schemeClr val="bg1"/>
                </a:solidFill>
                <a:latin typeface="Roboto Light"/>
                <a:ea typeface="Times New Roman"/>
                <a:cs typeface="Roboto Light"/>
              </a:rPr>
              <a:t> </a:t>
            </a:r>
            <a:r>
              <a:rPr lang="en-US" sz="1200" dirty="0" smtClean="0">
                <a:solidFill>
                  <a:schemeClr val="bg1"/>
                </a:solidFill>
                <a:latin typeface="Roboto Light"/>
                <a:ea typeface="Times New Roman"/>
                <a:cs typeface="Roboto Light"/>
              </a:rPr>
              <a:t>(PCP – US)</a:t>
            </a:r>
            <a:endParaRPr lang="en-US" sz="1200" dirty="0">
              <a:solidFill>
                <a:schemeClr val="bg1"/>
              </a:solidFill>
              <a:latin typeface="Roboto Light"/>
              <a:cs typeface="Roboto Light"/>
            </a:endParaRPr>
          </a:p>
        </p:txBody>
      </p:sp>
      <p:sp>
        <p:nvSpPr>
          <p:cNvPr id="28" name="Rectangle 27"/>
          <p:cNvSpPr/>
          <p:nvPr/>
        </p:nvSpPr>
        <p:spPr>
          <a:xfrm>
            <a:off x="5970293" y="736590"/>
            <a:ext cx="3249908" cy="1015663"/>
          </a:xfrm>
          <a:prstGeom prst="rect">
            <a:avLst/>
          </a:prstGeom>
        </p:spPr>
        <p:txBody>
          <a:bodyPr wrap="square">
            <a:spAutoFit/>
          </a:bodyPr>
          <a:lstStyle/>
          <a:p>
            <a:r>
              <a:rPr lang="en-US" sz="1200" dirty="0">
                <a:solidFill>
                  <a:schemeClr val="bg1"/>
                </a:solidFill>
                <a:latin typeface="Roboto Light"/>
                <a:cs typeface="Roboto Light"/>
              </a:rPr>
              <a:t>I think this is reflected the control of diet of the patients. I still want it to be a balanced diet. This is what I encourage, this is a cucumber, these is tomato, so I think this is good for the </a:t>
            </a:r>
            <a:r>
              <a:rPr lang="en-US" sz="1200" dirty="0" smtClean="0">
                <a:solidFill>
                  <a:schemeClr val="bg1"/>
                </a:solidFill>
                <a:latin typeface="Roboto Light"/>
                <a:cs typeface="Roboto Light"/>
              </a:rPr>
              <a:t>patients. (PCP – China)</a:t>
            </a:r>
            <a:endParaRPr lang="en-US" sz="1200" dirty="0">
              <a:solidFill>
                <a:schemeClr val="bg1"/>
              </a:solidFill>
              <a:latin typeface="Roboto Light"/>
              <a:cs typeface="Roboto Light"/>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7792936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 name="Picture 8" descr="innovation-beyond-the-pillpng-(1).png"/>
          <p:cNvPicPr>
            <a:picLocks noChangeAspect="1"/>
          </p:cNvPicPr>
          <p:nvPr/>
        </p:nvPicPr>
        <p:blipFill>
          <a:blip r:embed="rId3"/>
          <a:stretch>
            <a:fillRect/>
          </a:stretch>
        </p:blipFill>
        <p:spPr>
          <a:xfrm>
            <a:off x="0" y="2286000"/>
            <a:ext cx="9144000" cy="4572000"/>
          </a:xfrm>
          <a:prstGeom prst="rect">
            <a:avLst/>
          </a:prstGeom>
        </p:spPr>
      </p:pic>
      <p:sp>
        <p:nvSpPr>
          <p:cNvPr id="10" name="Rectangle 9"/>
          <p:cNvSpPr/>
          <p:nvPr/>
        </p:nvSpPr>
        <p:spPr>
          <a:xfrm>
            <a:off x="0" y="0"/>
            <a:ext cx="9144000" cy="2286000"/>
          </a:xfrm>
          <a:prstGeom prst="rect">
            <a:avLst/>
          </a:prstGeom>
          <a:solidFill>
            <a:srgbClr val="1179C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270933" y="728135"/>
            <a:ext cx="8542867" cy="1772280"/>
          </a:xfrm>
          <a:prstGeom prst="rect">
            <a:avLst/>
          </a:prstGeom>
        </p:spPr>
        <p:txBody>
          <a:bodyPr wrap="square">
            <a:spAutoFit/>
          </a:bodyPr>
          <a:lstStyle/>
          <a:p>
            <a:pPr>
              <a:spcAft>
                <a:spcPts val="500"/>
              </a:spcAft>
            </a:pPr>
            <a:r>
              <a:rPr lang="en-US" sz="1500" dirty="0" smtClean="0">
                <a:solidFill>
                  <a:schemeClr val="bg1">
                    <a:lumMod val="95000"/>
                  </a:schemeClr>
                </a:solidFill>
                <a:latin typeface="HeliosCond"/>
                <a:cs typeface="HeliosCond"/>
              </a:rPr>
              <a:t>"Despite the availability of new medicines for the treatment of diabetes, we see that outcomes are not sufficiently improving and that more than half of patients are not well controlled. With this in mind, </a:t>
            </a:r>
            <a:r>
              <a:rPr lang="en-US" sz="1500" dirty="0" err="1" smtClean="0">
                <a:solidFill>
                  <a:schemeClr val="bg1">
                    <a:lumMod val="95000"/>
                  </a:schemeClr>
                </a:solidFill>
                <a:latin typeface="HeliosCond"/>
                <a:cs typeface="HeliosCond"/>
              </a:rPr>
              <a:t>Sanofi</a:t>
            </a:r>
            <a:r>
              <a:rPr lang="en-US" sz="1500" dirty="0" smtClean="0">
                <a:solidFill>
                  <a:schemeClr val="bg1">
                    <a:lumMod val="95000"/>
                  </a:schemeClr>
                </a:solidFill>
                <a:latin typeface="HeliosCond"/>
                <a:cs typeface="HeliosCond"/>
              </a:rPr>
              <a:t> is focusing on a beyond-the-pill approach. We know that diabetes management is a 24/7 job, and we recognize that the right tools need to be developed to realize better outcomes.” </a:t>
            </a:r>
          </a:p>
          <a:p>
            <a:r>
              <a:rPr lang="en-US" sz="1500" dirty="0" smtClean="0">
                <a:solidFill>
                  <a:schemeClr val="bg1">
                    <a:lumMod val="95000"/>
                  </a:schemeClr>
                </a:solidFill>
                <a:latin typeface="HeliosCond"/>
                <a:cs typeface="HeliosCond"/>
              </a:rPr>
              <a:t>			                                   -- Peter </a:t>
            </a:r>
            <a:r>
              <a:rPr lang="en-US" sz="1500" dirty="0" err="1" smtClean="0">
                <a:solidFill>
                  <a:schemeClr val="bg1">
                    <a:lumMod val="95000"/>
                  </a:schemeClr>
                </a:solidFill>
                <a:latin typeface="HeliosCond"/>
                <a:cs typeface="HeliosCond"/>
              </a:rPr>
              <a:t>Guenter</a:t>
            </a:r>
            <a:r>
              <a:rPr lang="en-US" sz="1500" dirty="0" smtClean="0">
                <a:solidFill>
                  <a:schemeClr val="bg1">
                    <a:lumMod val="95000"/>
                  </a:schemeClr>
                </a:solidFill>
                <a:latin typeface="HeliosCond"/>
                <a:cs typeface="HeliosCond"/>
              </a:rPr>
              <a:t>, Executive Vice-President, Diabetes &amp; Cardiovascular at </a:t>
            </a:r>
            <a:r>
              <a:rPr lang="en-US" sz="1500" dirty="0" err="1" smtClean="0">
                <a:solidFill>
                  <a:schemeClr val="bg1">
                    <a:lumMod val="95000"/>
                  </a:schemeClr>
                </a:solidFill>
                <a:latin typeface="HeliosCond"/>
                <a:cs typeface="HeliosCond"/>
              </a:rPr>
              <a:t>Sanofi</a:t>
            </a:r>
            <a:r>
              <a:rPr lang="en-US" sz="1500" dirty="0" smtClean="0">
                <a:solidFill>
                  <a:schemeClr val="bg1">
                    <a:lumMod val="95000"/>
                  </a:schemeClr>
                </a:solidFill>
                <a:latin typeface="HeliosCond"/>
                <a:cs typeface="HeliosCond"/>
              </a:rPr>
              <a:t>.</a:t>
            </a:r>
          </a:p>
          <a:p>
            <a:endParaRPr lang="en-US" sz="1500" dirty="0" smtClean="0">
              <a:solidFill>
                <a:schemeClr val="bg1">
                  <a:lumMod val="95000"/>
                </a:schemeClr>
              </a:solidFill>
              <a:latin typeface="HeliosCond"/>
              <a:cs typeface="HeliosCond"/>
            </a:endParaRPr>
          </a:p>
          <a:p>
            <a:endParaRPr lang="en-US" sz="1500" dirty="0">
              <a:solidFill>
                <a:schemeClr val="bg1">
                  <a:lumMod val="95000"/>
                </a:schemeClr>
              </a:solidFill>
              <a:latin typeface="HeliosCond"/>
              <a:cs typeface="HeliosCond"/>
            </a:endParaRPr>
          </a:p>
        </p:txBody>
      </p:sp>
      <p:sp>
        <p:nvSpPr>
          <p:cNvPr id="14" name="Rectangle 13"/>
          <p:cNvSpPr/>
          <p:nvPr/>
        </p:nvSpPr>
        <p:spPr>
          <a:xfrm>
            <a:off x="296334" y="220135"/>
            <a:ext cx="8542867" cy="461665"/>
          </a:xfrm>
          <a:prstGeom prst="rect">
            <a:avLst/>
          </a:prstGeom>
        </p:spPr>
        <p:txBody>
          <a:bodyPr wrap="square">
            <a:spAutoFit/>
          </a:bodyPr>
          <a:lstStyle/>
          <a:p>
            <a:r>
              <a:rPr lang="en-US" sz="2400" b="1" dirty="0" smtClean="0">
                <a:solidFill>
                  <a:schemeClr val="accent6">
                    <a:lumMod val="60000"/>
                    <a:lumOff val="40000"/>
                  </a:schemeClr>
                </a:solidFill>
                <a:latin typeface="HeliosCond"/>
                <a:cs typeface="HeliosCond"/>
              </a:rPr>
              <a:t>Beyond the Pill: How to Improve the Customer Experience in </a:t>
            </a:r>
            <a:r>
              <a:rPr lang="en-US" sz="2400" b="1" dirty="0" err="1" smtClean="0">
                <a:solidFill>
                  <a:schemeClr val="accent6">
                    <a:lumMod val="60000"/>
                    <a:lumOff val="40000"/>
                  </a:schemeClr>
                </a:solidFill>
                <a:latin typeface="HeliosCond"/>
                <a:cs typeface="HeliosCond"/>
              </a:rPr>
              <a:t>Pharma</a:t>
            </a:r>
            <a:endParaRPr lang="en-US" sz="2400" b="1" dirty="0">
              <a:solidFill>
                <a:schemeClr val="accent6">
                  <a:lumMod val="60000"/>
                  <a:lumOff val="40000"/>
                </a:schemeClr>
              </a:solidFill>
              <a:latin typeface="HeliosCond"/>
              <a:cs typeface="HeliosCond"/>
            </a:endParaRPr>
          </a:p>
        </p:txBody>
      </p:sp>
      <p:sp>
        <p:nvSpPr>
          <p:cNvPr id="15" name="TextBox 14"/>
          <p:cNvSpPr txBox="1"/>
          <p:nvPr/>
        </p:nvSpPr>
        <p:spPr>
          <a:xfrm>
            <a:off x="270933" y="2500415"/>
            <a:ext cx="8542867" cy="630942"/>
          </a:xfrm>
          <a:prstGeom prst="rect">
            <a:avLst/>
          </a:prstGeom>
          <a:noFill/>
        </p:spPr>
        <p:txBody>
          <a:bodyPr wrap="square" rtlCol="0">
            <a:spAutoFit/>
          </a:bodyPr>
          <a:lstStyle/>
          <a:p>
            <a:r>
              <a:rPr lang="en-US" sz="1700" dirty="0" smtClean="0">
                <a:solidFill>
                  <a:schemeClr val="tx1">
                    <a:lumMod val="95000"/>
                    <a:lumOff val="5000"/>
                  </a:schemeClr>
                </a:solidFill>
                <a:latin typeface="HeliosCond"/>
                <a:cs typeface="HeliosCond"/>
              </a:rPr>
              <a:t>* THE VAST MAJORITY OF PATIENTS DON’T JUST WANT PATIENT SERVICES – THEY EXPECT THEM</a:t>
            </a:r>
          </a:p>
          <a:p>
            <a:endParaRPr lang="en-US" dirty="0"/>
          </a:p>
        </p:txBody>
      </p:sp>
      <p:sp>
        <p:nvSpPr>
          <p:cNvPr id="17" name="TextBox 16"/>
          <p:cNvSpPr txBox="1"/>
          <p:nvPr/>
        </p:nvSpPr>
        <p:spPr>
          <a:xfrm>
            <a:off x="5469470" y="3148291"/>
            <a:ext cx="3420533" cy="923330"/>
          </a:xfrm>
          <a:prstGeom prst="rect">
            <a:avLst/>
          </a:prstGeom>
          <a:noFill/>
        </p:spPr>
        <p:txBody>
          <a:bodyPr wrap="square" rtlCol="0">
            <a:spAutoFit/>
          </a:bodyPr>
          <a:lstStyle/>
          <a:p>
            <a:r>
              <a:rPr lang="en-US" sz="1400" b="1" dirty="0" smtClean="0">
                <a:latin typeface="HeliosCond"/>
                <a:cs typeface="HeliosCond"/>
              </a:rPr>
              <a:t>76% </a:t>
            </a:r>
            <a:r>
              <a:rPr lang="en-US" sz="1400" dirty="0" smtClean="0">
                <a:latin typeface="HeliosCond"/>
                <a:cs typeface="HeliosCond"/>
              </a:rPr>
              <a:t>of patients think  companies have a responsibility to provide information and services that complement the product they sell.</a:t>
            </a:r>
          </a:p>
          <a:p>
            <a:endParaRPr lang="en-US" sz="1200" dirty="0">
              <a:latin typeface="HeliosCond"/>
              <a:cs typeface="HeliosCond"/>
            </a:endParaRPr>
          </a:p>
        </p:txBody>
      </p:sp>
      <p:cxnSp>
        <p:nvCxnSpPr>
          <p:cNvPr id="19" name="Straight Connector 18"/>
          <p:cNvCxnSpPr/>
          <p:nvPr/>
        </p:nvCxnSpPr>
        <p:spPr>
          <a:xfrm>
            <a:off x="5545671" y="4002297"/>
            <a:ext cx="3344332"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494869" y="3049591"/>
            <a:ext cx="3318931" cy="1588"/>
          </a:xfrm>
          <a:prstGeom prst="line">
            <a:avLst/>
          </a:prstGeom>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5494869" y="4122423"/>
            <a:ext cx="3420533" cy="923330"/>
          </a:xfrm>
          <a:prstGeom prst="rect">
            <a:avLst/>
          </a:prstGeom>
          <a:noFill/>
        </p:spPr>
        <p:txBody>
          <a:bodyPr wrap="square" rtlCol="0">
            <a:spAutoFit/>
          </a:bodyPr>
          <a:lstStyle/>
          <a:p>
            <a:r>
              <a:rPr lang="en-US" sz="1400" b="1" dirty="0" smtClean="0">
                <a:latin typeface="HeliosCond"/>
                <a:cs typeface="HeliosCond"/>
              </a:rPr>
              <a:t>74% </a:t>
            </a:r>
            <a:r>
              <a:rPr lang="en-US" sz="1400" dirty="0" smtClean="0">
                <a:latin typeface="HeliosCond"/>
                <a:cs typeface="HeliosCond"/>
              </a:rPr>
              <a:t>of patients indicate that the most appropriate time to initiate outreach is when they start taking a medication.</a:t>
            </a:r>
          </a:p>
          <a:p>
            <a:endParaRPr lang="en-US" sz="1200" dirty="0">
              <a:latin typeface="HeliosCond"/>
              <a:cs typeface="HeliosCond"/>
            </a:endParaRPr>
          </a:p>
        </p:txBody>
      </p:sp>
      <p:cxnSp>
        <p:nvCxnSpPr>
          <p:cNvPr id="24" name="Straight Connector 23"/>
          <p:cNvCxnSpPr/>
          <p:nvPr/>
        </p:nvCxnSpPr>
        <p:spPr>
          <a:xfrm>
            <a:off x="5545671" y="5044165"/>
            <a:ext cx="3344332" cy="1588"/>
          </a:xfrm>
          <a:prstGeom prst="line">
            <a:avLst/>
          </a:prstGeom>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5545671" y="5172752"/>
            <a:ext cx="3420533" cy="923330"/>
          </a:xfrm>
          <a:prstGeom prst="rect">
            <a:avLst/>
          </a:prstGeom>
          <a:noFill/>
        </p:spPr>
        <p:txBody>
          <a:bodyPr wrap="square" rtlCol="0">
            <a:spAutoFit/>
          </a:bodyPr>
          <a:lstStyle/>
          <a:p>
            <a:r>
              <a:rPr lang="en-US" sz="1400" b="1" dirty="0" smtClean="0">
                <a:latin typeface="HeliosCond"/>
                <a:cs typeface="HeliosCond"/>
              </a:rPr>
              <a:t>50%</a:t>
            </a:r>
            <a:r>
              <a:rPr lang="en-US" sz="1400" dirty="0" smtClean="0">
                <a:latin typeface="HeliosCond"/>
                <a:cs typeface="HeliosCond"/>
              </a:rPr>
              <a:t> of patients are open to receive assistance after they have begun a course of treatment or are considering switching.</a:t>
            </a:r>
          </a:p>
          <a:p>
            <a:endParaRPr lang="en-US" sz="1200" dirty="0">
              <a:latin typeface="HeliosCond"/>
              <a:cs typeface="HeliosCond"/>
            </a:endParaRPr>
          </a:p>
        </p:txBody>
      </p:sp>
      <p:cxnSp>
        <p:nvCxnSpPr>
          <p:cNvPr id="26" name="Straight Connector 25"/>
          <p:cNvCxnSpPr/>
          <p:nvPr/>
        </p:nvCxnSpPr>
        <p:spPr>
          <a:xfrm>
            <a:off x="5571070" y="6002867"/>
            <a:ext cx="3344332" cy="1588"/>
          </a:xfrm>
          <a:prstGeom prst="line">
            <a:avLst/>
          </a:prstGeom>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6688669" y="6598676"/>
            <a:ext cx="2717799" cy="400110"/>
          </a:xfrm>
          <a:prstGeom prst="rect">
            <a:avLst/>
          </a:prstGeom>
          <a:noFill/>
        </p:spPr>
        <p:txBody>
          <a:bodyPr wrap="square" rtlCol="0">
            <a:spAutoFit/>
          </a:bodyPr>
          <a:lstStyle/>
          <a:p>
            <a:r>
              <a:rPr lang="en-US" sz="1000" dirty="0" smtClean="0">
                <a:solidFill>
                  <a:schemeClr val="tx1">
                    <a:lumMod val="50000"/>
                    <a:lumOff val="50000"/>
                  </a:schemeClr>
                </a:solidFill>
                <a:latin typeface="HeliosCondLight"/>
                <a:cs typeface="HeliosCondLight"/>
              </a:rPr>
              <a:t>*Accenture report. </a:t>
            </a:r>
            <a:r>
              <a:rPr lang="en-US" sz="1000" smtClean="0">
                <a:solidFill>
                  <a:schemeClr val="tx1">
                    <a:lumMod val="50000"/>
                    <a:lumOff val="50000"/>
                  </a:schemeClr>
                </a:solidFill>
                <a:latin typeface="HeliosCondLight"/>
                <a:cs typeface="HeliosCondLight"/>
              </a:rPr>
              <a:t>Photo credit </a:t>
            </a:r>
            <a:r>
              <a:rPr lang="en-US" sz="1000" dirty="0" smtClean="0">
                <a:solidFill>
                  <a:schemeClr val="tx1">
                    <a:lumMod val="50000"/>
                    <a:lumOff val="50000"/>
                  </a:schemeClr>
                </a:solidFill>
                <a:latin typeface="HeliosCondLight"/>
                <a:cs typeface="HeliosCondLight"/>
              </a:rPr>
              <a:t>to Stephan </a:t>
            </a:r>
            <a:r>
              <a:rPr lang="en-US" sz="1000" dirty="0" err="1" smtClean="0">
                <a:solidFill>
                  <a:schemeClr val="tx1">
                    <a:lumMod val="50000"/>
                    <a:lumOff val="50000"/>
                  </a:schemeClr>
                </a:solidFill>
                <a:latin typeface="HeliosCondLight"/>
                <a:cs typeface="HeliosCondLight"/>
              </a:rPr>
              <a:t>Klaschka</a:t>
            </a:r>
            <a:r>
              <a:rPr lang="en-US" sz="1000" dirty="0" smtClean="0">
                <a:solidFill>
                  <a:schemeClr val="tx1">
                    <a:lumMod val="50000"/>
                    <a:lumOff val="50000"/>
                  </a:schemeClr>
                </a:solidFill>
                <a:latin typeface="HeliosCondLight"/>
                <a:cs typeface="HeliosCondLight"/>
              </a:rPr>
              <a:t>   </a:t>
            </a:r>
          </a:p>
          <a:p>
            <a:endParaRPr lang="en-US" sz="1000" dirty="0">
              <a:solidFill>
                <a:schemeClr val="tx1">
                  <a:lumMod val="50000"/>
                  <a:lumOff val="50000"/>
                </a:schemeClr>
              </a:solidFill>
              <a:latin typeface="HeliosCondLight"/>
              <a:cs typeface="HeliosCondLigh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Rectangle 9"/>
          <p:cNvSpPr/>
          <p:nvPr/>
        </p:nvSpPr>
        <p:spPr>
          <a:xfrm>
            <a:off x="0" y="8466"/>
            <a:ext cx="9144000" cy="6858000"/>
          </a:xfrm>
          <a:prstGeom prst="rect">
            <a:avLst/>
          </a:prstGeom>
          <a:solidFill>
            <a:srgbClr val="1179C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p:cNvSpPr/>
          <p:nvPr/>
        </p:nvSpPr>
        <p:spPr>
          <a:xfrm>
            <a:off x="296334" y="220135"/>
            <a:ext cx="8542867" cy="461665"/>
          </a:xfrm>
          <a:prstGeom prst="rect">
            <a:avLst/>
          </a:prstGeom>
        </p:spPr>
        <p:txBody>
          <a:bodyPr wrap="square">
            <a:spAutoFit/>
          </a:bodyPr>
          <a:lstStyle/>
          <a:p>
            <a:r>
              <a:rPr lang="en-US" sz="2400" b="1" dirty="0" smtClean="0">
                <a:solidFill>
                  <a:schemeClr val="accent6">
                    <a:lumMod val="60000"/>
                    <a:lumOff val="40000"/>
                  </a:schemeClr>
                </a:solidFill>
                <a:latin typeface="HeliosCond"/>
                <a:cs typeface="HeliosCond"/>
              </a:rPr>
              <a:t>My Dose Coach UX Process</a:t>
            </a:r>
          </a:p>
        </p:txBody>
      </p:sp>
      <p:pic>
        <p:nvPicPr>
          <p:cNvPr id="19" name="Picture 18" descr="ux_process.png"/>
          <p:cNvPicPr>
            <a:picLocks noChangeAspect="1"/>
          </p:cNvPicPr>
          <p:nvPr/>
        </p:nvPicPr>
        <p:blipFill>
          <a:blip r:embed="rId3"/>
          <a:stretch>
            <a:fillRect/>
          </a:stretch>
        </p:blipFill>
        <p:spPr>
          <a:xfrm>
            <a:off x="0" y="220135"/>
            <a:ext cx="9584264" cy="5391149"/>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1179C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0" name="Straight Connector 19"/>
          <p:cNvCxnSpPr/>
          <p:nvPr/>
        </p:nvCxnSpPr>
        <p:spPr>
          <a:xfrm>
            <a:off x="2778329" y="1869541"/>
            <a:ext cx="6060874" cy="1"/>
          </a:xfrm>
          <a:prstGeom prst="line">
            <a:avLst/>
          </a:prstGeom>
        </p:spPr>
        <p:style>
          <a:lnRef idx="2">
            <a:schemeClr val="accent1"/>
          </a:lnRef>
          <a:fillRef idx="0">
            <a:schemeClr val="accent1"/>
          </a:fillRef>
          <a:effectRef idx="1">
            <a:schemeClr val="accent1"/>
          </a:effectRef>
          <a:fontRef idx="minor">
            <a:schemeClr val="tx1"/>
          </a:fontRef>
        </p:style>
      </p:cxnSp>
      <p:sp>
        <p:nvSpPr>
          <p:cNvPr id="18" name="Rectangle 17"/>
          <p:cNvSpPr/>
          <p:nvPr/>
        </p:nvSpPr>
        <p:spPr>
          <a:xfrm>
            <a:off x="194734" y="2686626"/>
            <a:ext cx="4089403" cy="3739485"/>
          </a:xfrm>
          <a:prstGeom prst="rect">
            <a:avLst/>
          </a:prstGeom>
        </p:spPr>
        <p:txBody>
          <a:bodyPr wrap="square">
            <a:spAutoFit/>
          </a:bodyPr>
          <a:lstStyle/>
          <a:p>
            <a:r>
              <a:rPr lang="en-US" sz="2000" dirty="0" smtClean="0">
                <a:solidFill>
                  <a:schemeClr val="bg1"/>
                </a:solidFill>
                <a:latin typeface="Roboto Bold"/>
                <a:cs typeface="Roboto Bold"/>
              </a:rPr>
              <a:t>Goals</a:t>
            </a:r>
          </a:p>
          <a:p>
            <a:endParaRPr lang="en-US" sz="1000" dirty="0" smtClean="0">
              <a:solidFill>
                <a:schemeClr val="bg1"/>
              </a:solidFill>
              <a:latin typeface="Roboto Bold"/>
              <a:cs typeface="Roboto Bold"/>
            </a:endParaRPr>
          </a:p>
          <a:p>
            <a:pPr marL="182563" indent="-123825">
              <a:spcAft>
                <a:spcPts val="500"/>
              </a:spcAft>
              <a:buClr>
                <a:schemeClr val="bg1"/>
              </a:buClr>
              <a:buFont typeface="Arial"/>
              <a:buChar char="•"/>
            </a:pPr>
            <a:r>
              <a:rPr lang="en-US" sz="1400" dirty="0" smtClean="0">
                <a:solidFill>
                  <a:schemeClr val="bg1"/>
                </a:solidFill>
                <a:latin typeface="HeliosCondLight"/>
                <a:cs typeface="HeliosCondLight"/>
              </a:rPr>
              <a:t>Digitize titration process for T2D by offering services that addresses stakeholder needs along the patient pathway.</a:t>
            </a:r>
          </a:p>
          <a:p>
            <a:pPr marL="182563" indent="-123825">
              <a:spcAft>
                <a:spcPts val="500"/>
              </a:spcAft>
              <a:buClr>
                <a:schemeClr val="bg1"/>
              </a:buClr>
              <a:buFont typeface="Arial"/>
              <a:buChar char="•"/>
            </a:pPr>
            <a:r>
              <a:rPr lang="en-US" sz="1400" dirty="0" smtClean="0">
                <a:solidFill>
                  <a:schemeClr val="bg1"/>
                </a:solidFill>
                <a:latin typeface="HeliosCondLight"/>
                <a:cs typeface="HeliosCondLight"/>
              </a:rPr>
              <a:t>Provide a source of competitive advantage and higher value to patients, physicians and payers.</a:t>
            </a:r>
          </a:p>
          <a:p>
            <a:pPr marL="182563" indent="-123825">
              <a:spcAft>
                <a:spcPts val="500"/>
              </a:spcAft>
              <a:buClr>
                <a:schemeClr val="bg1"/>
              </a:buClr>
              <a:buFont typeface="Arial"/>
              <a:buChar char="•"/>
            </a:pPr>
            <a:r>
              <a:rPr lang="en-US" sz="1400" dirty="0" smtClean="0">
                <a:solidFill>
                  <a:schemeClr val="bg1"/>
                </a:solidFill>
                <a:latin typeface="HeliosCondLight"/>
                <a:cs typeface="HeliosCondLight"/>
              </a:rPr>
              <a:t>Provide patient-centered insulin initiation regimen that improves communication between providers and patients and  increase medication adherence.</a:t>
            </a:r>
            <a:endParaRPr lang="en-US" sz="1400" dirty="0" smtClean="0">
              <a:solidFill>
                <a:srgbClr val="FFFFFF"/>
              </a:solidFill>
              <a:latin typeface="HeliosCondLight"/>
              <a:cs typeface="HeliosCondLight"/>
            </a:endParaRPr>
          </a:p>
          <a:p>
            <a:pPr marL="182563" indent="-123825">
              <a:spcAft>
                <a:spcPts val="500"/>
              </a:spcAft>
              <a:buClr>
                <a:schemeClr val="bg1"/>
              </a:buClr>
              <a:buFont typeface="Arial"/>
              <a:buChar char="•"/>
            </a:pPr>
            <a:r>
              <a:rPr lang="en-US" sz="1400" dirty="0" smtClean="0">
                <a:solidFill>
                  <a:srgbClr val="FFFFFF"/>
                </a:solidFill>
                <a:latin typeface="HeliosCondLight"/>
                <a:cs typeface="HeliosCondLight"/>
              </a:rPr>
              <a:t>Engage patient in their diabetes self-management and empower them with knowledge about their disease. </a:t>
            </a:r>
          </a:p>
          <a:p>
            <a:pPr marL="182563" indent="-123825">
              <a:spcAft>
                <a:spcPts val="500"/>
              </a:spcAft>
              <a:buClr>
                <a:schemeClr val="bg1"/>
              </a:buClr>
              <a:buFont typeface="Arial"/>
              <a:buChar char="•"/>
            </a:pPr>
            <a:r>
              <a:rPr lang="en-US" sz="1400" dirty="0" smtClean="0">
                <a:solidFill>
                  <a:srgbClr val="FFFFFF"/>
                </a:solidFill>
                <a:latin typeface="HeliosCondLight"/>
                <a:cs typeface="HeliosCondLight"/>
              </a:rPr>
              <a:t>Provide easy to use and access tool for </a:t>
            </a:r>
            <a:r>
              <a:rPr lang="en-US" sz="1400" dirty="0" err="1" smtClean="0">
                <a:solidFill>
                  <a:srgbClr val="FFFFFF"/>
                </a:solidFill>
                <a:latin typeface="HeliosCondLight"/>
                <a:cs typeface="HeliosCondLight"/>
              </a:rPr>
              <a:t>HCPs</a:t>
            </a:r>
            <a:r>
              <a:rPr lang="en-US" sz="1400" dirty="0" smtClean="0">
                <a:solidFill>
                  <a:srgbClr val="FFFFFF"/>
                </a:solidFill>
                <a:latin typeface="HeliosCondLight"/>
                <a:cs typeface="HeliosCondLight"/>
              </a:rPr>
              <a:t> to increase workflow efficiency.</a:t>
            </a:r>
          </a:p>
          <a:p>
            <a:pPr marL="182563" indent="-123825">
              <a:spcAft>
                <a:spcPts val="500"/>
              </a:spcAft>
              <a:buClr>
                <a:schemeClr val="bg1"/>
              </a:buClr>
              <a:buFont typeface="Arial"/>
              <a:buChar char="•"/>
            </a:pPr>
            <a:r>
              <a:rPr lang="en-US" sz="1400" dirty="0" smtClean="0">
                <a:solidFill>
                  <a:srgbClr val="FFFFFF"/>
                </a:solidFill>
                <a:latin typeface="HeliosCondLight"/>
                <a:cs typeface="HeliosCondLight"/>
              </a:rPr>
              <a:t>Ease patients barriers associated with insulin initiation.</a:t>
            </a:r>
          </a:p>
          <a:p>
            <a:pPr marL="182563" indent="-123825">
              <a:spcAft>
                <a:spcPts val="500"/>
              </a:spcAft>
              <a:buClr>
                <a:schemeClr val="bg1"/>
              </a:buClr>
              <a:buFont typeface="Arial"/>
              <a:buChar char="•"/>
            </a:pPr>
            <a:r>
              <a:rPr lang="en-US" sz="1400" dirty="0" smtClean="0">
                <a:solidFill>
                  <a:srgbClr val="FFFFFF"/>
                </a:solidFill>
                <a:latin typeface="HeliosCondLight"/>
                <a:cs typeface="HeliosCondLight"/>
              </a:rPr>
              <a:t>Improve patient safety.</a:t>
            </a:r>
            <a:endParaRPr lang="en-US" sz="1400" dirty="0">
              <a:solidFill>
                <a:schemeClr val="bg1"/>
              </a:solidFill>
              <a:latin typeface="HeliosCondLight"/>
              <a:cs typeface="HeliosCondLight"/>
            </a:endParaRPr>
          </a:p>
        </p:txBody>
      </p:sp>
      <p:pic>
        <p:nvPicPr>
          <p:cNvPr id="21" name="Picture 20" descr="!Toujeo-Titration-Tool-BLANK_15DEC14_v3-2.png"/>
          <p:cNvPicPr>
            <a:picLocks noChangeAspect="1"/>
          </p:cNvPicPr>
          <p:nvPr/>
        </p:nvPicPr>
        <p:blipFill>
          <a:blip r:embed="rId3"/>
          <a:stretch>
            <a:fillRect/>
          </a:stretch>
        </p:blipFill>
        <p:spPr>
          <a:xfrm rot="20993006">
            <a:off x="229085" y="698362"/>
            <a:ext cx="2430223" cy="1570298"/>
          </a:xfrm>
          <a:prstGeom prst="rect">
            <a:avLst/>
          </a:prstGeom>
          <a:effectLst>
            <a:outerShdw blurRad="50800" dist="38100" dir="6480000" sx="101000" sy="101000" algn="tl" rotWithShape="0">
              <a:srgbClr val="000000">
                <a:alpha val="43000"/>
              </a:srgbClr>
            </a:outerShdw>
          </a:effectLst>
        </p:spPr>
      </p:pic>
      <p:sp>
        <p:nvSpPr>
          <p:cNvPr id="13" name="Rectangle 12"/>
          <p:cNvSpPr/>
          <p:nvPr/>
        </p:nvSpPr>
        <p:spPr>
          <a:xfrm>
            <a:off x="2778329" y="728136"/>
            <a:ext cx="6035471" cy="1077218"/>
          </a:xfrm>
          <a:prstGeom prst="rect">
            <a:avLst/>
          </a:prstGeom>
        </p:spPr>
        <p:txBody>
          <a:bodyPr wrap="square">
            <a:spAutoFit/>
          </a:bodyPr>
          <a:lstStyle/>
          <a:p>
            <a:r>
              <a:rPr lang="en-US" sz="1600" dirty="0" smtClean="0">
                <a:latin typeface="HeliosCond"/>
                <a:cs typeface="HeliosCond"/>
              </a:rPr>
              <a:t>Paper-based insulin basal titration, combined with clinical inertia driven by a lack of knowledge, education and time, resulted into poor adherence to basal insulin therapy by people with diabetes, patient outcomes and safety; as well as healthcare providers work workflow efficacy.</a:t>
            </a:r>
            <a:endParaRPr lang="en-US" sz="1500" dirty="0">
              <a:latin typeface="HeliosCond"/>
              <a:cs typeface="HeliosCond"/>
            </a:endParaRPr>
          </a:p>
        </p:txBody>
      </p:sp>
      <p:cxnSp>
        <p:nvCxnSpPr>
          <p:cNvPr id="31" name="Straight Connector 30"/>
          <p:cNvCxnSpPr/>
          <p:nvPr/>
        </p:nvCxnSpPr>
        <p:spPr>
          <a:xfrm rot="5400000">
            <a:off x="2244061" y="4275274"/>
            <a:ext cx="4586555" cy="1588"/>
          </a:xfrm>
          <a:prstGeom prst="line">
            <a:avLst/>
          </a:prstGeom>
        </p:spPr>
        <p:style>
          <a:lnRef idx="2">
            <a:schemeClr val="accent1"/>
          </a:lnRef>
          <a:fillRef idx="0">
            <a:schemeClr val="accent1"/>
          </a:fillRef>
          <a:effectRef idx="1">
            <a:schemeClr val="accent1"/>
          </a:effectRef>
          <a:fontRef idx="minor">
            <a:schemeClr val="tx1"/>
          </a:fontRef>
        </p:style>
      </p:cxnSp>
      <p:sp>
        <p:nvSpPr>
          <p:cNvPr id="14" name="Rectangle 13"/>
          <p:cNvSpPr/>
          <p:nvPr/>
        </p:nvSpPr>
        <p:spPr>
          <a:xfrm>
            <a:off x="296334" y="220135"/>
            <a:ext cx="8542867" cy="461665"/>
          </a:xfrm>
          <a:prstGeom prst="rect">
            <a:avLst/>
          </a:prstGeom>
        </p:spPr>
        <p:txBody>
          <a:bodyPr wrap="square">
            <a:spAutoFit/>
          </a:bodyPr>
          <a:lstStyle/>
          <a:p>
            <a:r>
              <a:rPr lang="en-US" sz="2400" b="1" dirty="0" smtClean="0">
                <a:solidFill>
                  <a:schemeClr val="accent6">
                    <a:lumMod val="60000"/>
                    <a:lumOff val="40000"/>
                  </a:schemeClr>
                </a:solidFill>
                <a:latin typeface="HeliosCond"/>
                <a:cs typeface="HeliosCond"/>
              </a:rPr>
              <a:t>… and we get started</a:t>
            </a:r>
            <a:endParaRPr lang="en-US" sz="2400" b="1" dirty="0">
              <a:solidFill>
                <a:schemeClr val="accent6">
                  <a:lumMod val="60000"/>
                  <a:lumOff val="40000"/>
                </a:schemeClr>
              </a:solidFill>
              <a:latin typeface="HeliosCond"/>
              <a:cs typeface="HeliosCond"/>
            </a:endParaRPr>
          </a:p>
        </p:txBody>
      </p:sp>
      <p:sp>
        <p:nvSpPr>
          <p:cNvPr id="12" name="Rectangle 11"/>
          <p:cNvSpPr/>
          <p:nvPr/>
        </p:nvSpPr>
        <p:spPr>
          <a:xfrm>
            <a:off x="4809069" y="2058993"/>
            <a:ext cx="4089403" cy="4683333"/>
          </a:xfrm>
          <a:prstGeom prst="rect">
            <a:avLst/>
          </a:prstGeom>
        </p:spPr>
        <p:txBody>
          <a:bodyPr wrap="square">
            <a:spAutoFit/>
          </a:bodyPr>
          <a:lstStyle/>
          <a:p>
            <a:r>
              <a:rPr lang="en-US" sz="2000" dirty="0" smtClean="0">
                <a:solidFill>
                  <a:schemeClr val="bg1"/>
                </a:solidFill>
                <a:latin typeface="Roboto Bold"/>
                <a:cs typeface="Roboto Bold"/>
              </a:rPr>
              <a:t>Metrics</a:t>
            </a:r>
          </a:p>
          <a:p>
            <a:endParaRPr lang="en-US" sz="1000" dirty="0" smtClean="0">
              <a:solidFill>
                <a:schemeClr val="bg1"/>
              </a:solidFill>
              <a:latin typeface="Roboto Bold"/>
              <a:cs typeface="Roboto Bold"/>
            </a:endParaRPr>
          </a:p>
          <a:p>
            <a:pPr marL="182563" indent="-123825">
              <a:spcAft>
                <a:spcPts val="500"/>
              </a:spcAft>
              <a:buClr>
                <a:schemeClr val="bg1"/>
              </a:buClr>
            </a:pPr>
            <a:r>
              <a:rPr lang="en-US" sz="1400" b="1" dirty="0" smtClean="0">
                <a:solidFill>
                  <a:schemeClr val="bg1"/>
                </a:solidFill>
                <a:latin typeface="HeliosCond"/>
                <a:cs typeface="HeliosCond"/>
              </a:rPr>
              <a:t>Patients</a:t>
            </a:r>
          </a:p>
          <a:p>
            <a:pPr marL="182563" indent="-123825">
              <a:spcAft>
                <a:spcPts val="500"/>
              </a:spcAft>
              <a:buClr>
                <a:schemeClr val="bg1"/>
              </a:buClr>
              <a:buFont typeface="Arial"/>
              <a:buChar char="•"/>
            </a:pPr>
            <a:r>
              <a:rPr lang="en-US" sz="1400" dirty="0" smtClean="0">
                <a:solidFill>
                  <a:schemeClr val="bg1"/>
                </a:solidFill>
                <a:latin typeface="HeliosCondLight"/>
                <a:cs typeface="HeliosCondLight"/>
              </a:rPr>
              <a:t>Time to target </a:t>
            </a:r>
          </a:p>
          <a:p>
            <a:pPr marL="182563" indent="-123825">
              <a:spcAft>
                <a:spcPts val="500"/>
              </a:spcAft>
              <a:buClr>
                <a:schemeClr val="bg1"/>
              </a:buClr>
              <a:buFont typeface="Arial"/>
              <a:buChar char="•"/>
            </a:pPr>
            <a:r>
              <a:rPr lang="en-US" sz="1400" dirty="0" smtClean="0">
                <a:solidFill>
                  <a:schemeClr val="bg1"/>
                </a:solidFill>
                <a:latin typeface="HeliosCondLight"/>
                <a:cs typeface="HeliosCondLight"/>
              </a:rPr>
              <a:t>FBG volatility</a:t>
            </a:r>
          </a:p>
          <a:p>
            <a:pPr marL="182563" indent="-123825">
              <a:spcAft>
                <a:spcPts val="500"/>
              </a:spcAft>
              <a:buClr>
                <a:schemeClr val="bg1"/>
              </a:buClr>
              <a:buFont typeface="Arial"/>
              <a:buChar char="•"/>
            </a:pPr>
            <a:r>
              <a:rPr lang="en-US" sz="1400" dirty="0" smtClean="0">
                <a:solidFill>
                  <a:schemeClr val="bg1"/>
                </a:solidFill>
                <a:latin typeface="HeliosCondLight"/>
                <a:cs typeface="HeliosCondLight"/>
              </a:rPr>
              <a:t>Drop-off rate of titrating patients</a:t>
            </a:r>
          </a:p>
          <a:p>
            <a:pPr marL="182563" indent="-123825">
              <a:spcAft>
                <a:spcPts val="500"/>
              </a:spcAft>
              <a:buClr>
                <a:schemeClr val="bg1"/>
              </a:buClr>
              <a:buFont typeface="Arial"/>
              <a:buChar char="•"/>
            </a:pPr>
            <a:r>
              <a:rPr lang="en-US" sz="1400" dirty="0" smtClean="0">
                <a:solidFill>
                  <a:schemeClr val="bg1"/>
                </a:solidFill>
                <a:latin typeface="HeliosCondLight"/>
                <a:cs typeface="HeliosCondLight"/>
              </a:rPr>
              <a:t>Dose adherence</a:t>
            </a:r>
          </a:p>
          <a:p>
            <a:pPr marL="182563" indent="-123825">
              <a:spcAft>
                <a:spcPts val="500"/>
              </a:spcAft>
              <a:buClr>
                <a:schemeClr val="bg1"/>
              </a:buClr>
              <a:buFont typeface="Arial"/>
              <a:buChar char="•"/>
            </a:pPr>
            <a:r>
              <a:rPr lang="en-US" sz="1400" dirty="0" smtClean="0">
                <a:solidFill>
                  <a:schemeClr val="bg1"/>
                </a:solidFill>
                <a:latin typeface="HeliosCondLight"/>
                <a:cs typeface="HeliosCondLight"/>
              </a:rPr>
              <a:t># of hypos and </a:t>
            </a:r>
            <a:r>
              <a:rPr lang="en-US" sz="1400" dirty="0" err="1" smtClean="0">
                <a:solidFill>
                  <a:schemeClr val="bg1"/>
                </a:solidFill>
                <a:latin typeface="HeliosCondLight"/>
                <a:cs typeface="HeliosCondLight"/>
              </a:rPr>
              <a:t>hypers</a:t>
            </a:r>
            <a:endParaRPr lang="en-US" sz="1400" dirty="0" smtClean="0">
              <a:solidFill>
                <a:schemeClr val="bg1"/>
              </a:solidFill>
              <a:latin typeface="HeliosCondLight"/>
              <a:cs typeface="HeliosCondLight"/>
            </a:endParaRPr>
          </a:p>
          <a:p>
            <a:pPr marL="182563" indent="-123825">
              <a:spcAft>
                <a:spcPts val="500"/>
              </a:spcAft>
              <a:buClr>
                <a:schemeClr val="bg1"/>
              </a:buClr>
              <a:buFont typeface="Arial"/>
              <a:buChar char="•"/>
            </a:pPr>
            <a:r>
              <a:rPr lang="en-US" sz="1400" dirty="0" smtClean="0">
                <a:solidFill>
                  <a:schemeClr val="bg1"/>
                </a:solidFill>
                <a:latin typeface="HeliosCondLight"/>
                <a:cs typeface="HeliosCondLight"/>
              </a:rPr>
              <a:t>Adoption rate</a:t>
            </a:r>
          </a:p>
          <a:p>
            <a:pPr marL="182563" indent="-123825">
              <a:spcAft>
                <a:spcPts val="500"/>
              </a:spcAft>
              <a:buClr>
                <a:schemeClr val="bg1"/>
              </a:buClr>
              <a:buFont typeface="Arial"/>
              <a:buChar char="•"/>
            </a:pPr>
            <a:r>
              <a:rPr lang="en-US" sz="1400" dirty="0" smtClean="0">
                <a:solidFill>
                  <a:schemeClr val="bg1"/>
                </a:solidFill>
                <a:latin typeface="HeliosCondLight"/>
                <a:cs typeface="HeliosCondLight"/>
              </a:rPr>
              <a:t>Success rate</a:t>
            </a:r>
          </a:p>
          <a:p>
            <a:pPr marL="182563" indent="-123825">
              <a:spcAft>
                <a:spcPts val="500"/>
              </a:spcAft>
              <a:buClr>
                <a:schemeClr val="bg1"/>
              </a:buClr>
              <a:buFont typeface="Arial"/>
              <a:buChar char="•"/>
            </a:pPr>
            <a:r>
              <a:rPr lang="en-US" sz="1400" dirty="0" smtClean="0">
                <a:solidFill>
                  <a:schemeClr val="bg1"/>
                </a:solidFill>
                <a:latin typeface="HeliosCondLight"/>
                <a:cs typeface="HeliosCondLight"/>
              </a:rPr>
              <a:t>Error rate</a:t>
            </a:r>
          </a:p>
          <a:p>
            <a:pPr marL="182563" indent="-123825">
              <a:spcAft>
                <a:spcPts val="500"/>
              </a:spcAft>
              <a:buClr>
                <a:schemeClr val="bg1"/>
              </a:buClr>
            </a:pPr>
            <a:r>
              <a:rPr lang="en-US" sz="1400" b="1" dirty="0" smtClean="0">
                <a:solidFill>
                  <a:schemeClr val="bg1"/>
                </a:solidFill>
                <a:latin typeface="HeliosCond"/>
                <a:cs typeface="HeliosCond"/>
              </a:rPr>
              <a:t>HCP</a:t>
            </a:r>
          </a:p>
          <a:p>
            <a:pPr marL="182563" lvl="0" indent="-123825">
              <a:spcAft>
                <a:spcPts val="500"/>
              </a:spcAft>
              <a:buClr>
                <a:schemeClr val="bg1"/>
              </a:buClr>
              <a:buFont typeface="Arial"/>
              <a:buChar char="•"/>
            </a:pPr>
            <a:r>
              <a:rPr lang="en-US" sz="1400" dirty="0" smtClean="0">
                <a:solidFill>
                  <a:schemeClr val="bg1"/>
                </a:solidFill>
                <a:latin typeface="HeliosCondLight"/>
                <a:cs typeface="HeliosCondLight"/>
              </a:rPr>
              <a:t>The time a task requires to create Dose Plan</a:t>
            </a:r>
          </a:p>
          <a:p>
            <a:pPr marL="182563" indent="-123825">
              <a:spcAft>
                <a:spcPts val="500"/>
              </a:spcAft>
              <a:buClr>
                <a:schemeClr val="bg1"/>
              </a:buClr>
              <a:buFont typeface="Arial"/>
              <a:buChar char="•"/>
            </a:pPr>
            <a:r>
              <a:rPr lang="en-US" sz="1400" dirty="0" smtClean="0">
                <a:solidFill>
                  <a:schemeClr val="bg1"/>
                </a:solidFill>
                <a:latin typeface="HeliosCondLight"/>
                <a:cs typeface="HeliosCondLight"/>
              </a:rPr>
              <a:t>HCP interventions</a:t>
            </a:r>
          </a:p>
          <a:p>
            <a:pPr marL="182563" indent="-123825">
              <a:spcAft>
                <a:spcPts val="500"/>
              </a:spcAft>
              <a:buClr>
                <a:schemeClr val="bg1"/>
              </a:buClr>
              <a:buFont typeface="Arial"/>
              <a:buChar char="•"/>
            </a:pPr>
            <a:r>
              <a:rPr lang="en-US" sz="1400" dirty="0" smtClean="0">
                <a:solidFill>
                  <a:schemeClr val="bg1"/>
                </a:solidFill>
                <a:latin typeface="HeliosCondLight"/>
                <a:cs typeface="HeliosCondLight"/>
              </a:rPr>
              <a:t>Adoption rate</a:t>
            </a:r>
          </a:p>
          <a:p>
            <a:pPr marL="182563" indent="-123825">
              <a:spcAft>
                <a:spcPts val="500"/>
              </a:spcAft>
              <a:buClr>
                <a:schemeClr val="bg1"/>
              </a:buClr>
              <a:buFont typeface="Arial"/>
              <a:buChar char="•"/>
            </a:pPr>
            <a:r>
              <a:rPr lang="en-US" sz="1400" dirty="0" smtClean="0">
                <a:solidFill>
                  <a:schemeClr val="bg1"/>
                </a:solidFill>
                <a:latin typeface="HeliosCondLight"/>
                <a:cs typeface="HeliosCondLight"/>
              </a:rPr>
              <a:t>Success rate</a:t>
            </a:r>
          </a:p>
          <a:p>
            <a:pPr marL="182563" indent="-123825">
              <a:spcAft>
                <a:spcPts val="500"/>
              </a:spcAft>
              <a:buClr>
                <a:schemeClr val="bg1"/>
              </a:buClr>
              <a:buFont typeface="Arial"/>
              <a:buChar char="•"/>
            </a:pPr>
            <a:r>
              <a:rPr lang="en-US" sz="1400" dirty="0" smtClean="0">
                <a:solidFill>
                  <a:schemeClr val="bg1"/>
                </a:solidFill>
                <a:latin typeface="HeliosCondLight"/>
                <a:cs typeface="HeliosCondLight"/>
              </a:rPr>
              <a:t>Error rate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 name="Picture 2" descr="C:\Users\dclark\Desktop\Image48.gif"/>
          <p:cNvPicPr>
            <a:picLocks noChangeAspect="1" noChangeArrowheads="1"/>
          </p:cNvPicPr>
          <p:nvPr/>
        </p:nvPicPr>
        <p:blipFill>
          <a:blip r:embed="rId2"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688293" y="343836"/>
            <a:ext cx="6727582" cy="6377639"/>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5" name="Slide Number Placeholder 4"/>
          <p:cNvSpPr>
            <a:spLocks noGrp="1"/>
          </p:cNvSpPr>
          <p:nvPr>
            <p:ph type="sldNum" sz="quarter" idx="11"/>
          </p:nvPr>
        </p:nvSpPr>
        <p:spPr/>
        <p:txBody>
          <a:bodyPr/>
          <a:lstStyle/>
          <a:p>
            <a:pPr>
              <a:defRPr/>
            </a:pPr>
            <a:fld id="{D7A2CE99-CE82-42AE-A230-411991F26FC8}" type="slidenum">
              <a:rPr lang="en-US" smtClean="0">
                <a:latin typeface="+mj-lt"/>
              </a:rPr>
              <a:pPr>
                <a:defRPr/>
              </a:pPr>
              <a:t>5</a:t>
            </a:fld>
            <a:endParaRPr lang="en-US">
              <a:latin typeface="+mj-lt"/>
            </a:endParaRPr>
          </a:p>
        </p:txBody>
      </p:sp>
      <p:sp>
        <p:nvSpPr>
          <p:cNvPr id="3" name="Content Placeholder 2"/>
          <p:cNvSpPr>
            <a:spLocks noGrp="1"/>
          </p:cNvSpPr>
          <p:nvPr>
            <p:ph idx="4294967295"/>
          </p:nvPr>
        </p:nvSpPr>
        <p:spPr>
          <a:xfrm>
            <a:off x="227992" y="4630042"/>
            <a:ext cx="4767342" cy="1846958"/>
          </a:xfrm>
        </p:spPr>
        <p:txBody>
          <a:bodyPr/>
          <a:lstStyle/>
          <a:p>
            <a:pPr marL="0" indent="0">
              <a:buNone/>
            </a:pPr>
            <a:r>
              <a:rPr lang="en-US" sz="2000" dirty="0">
                <a:solidFill>
                  <a:schemeClr val="accent5"/>
                </a:solidFill>
                <a:latin typeface="Roboto Light Italic"/>
                <a:cs typeface="Roboto Light Italic"/>
              </a:rPr>
              <a:t>T</a:t>
            </a:r>
            <a:r>
              <a:rPr lang="en-US" sz="2000" dirty="0" smtClean="0">
                <a:solidFill>
                  <a:schemeClr val="accent5"/>
                </a:solidFill>
                <a:latin typeface="Roboto Light Italic"/>
                <a:cs typeface="Roboto Light Italic"/>
              </a:rPr>
              <a:t>hey </a:t>
            </a:r>
            <a:r>
              <a:rPr lang="en-US" sz="2000" dirty="0">
                <a:solidFill>
                  <a:schemeClr val="accent5"/>
                </a:solidFill>
                <a:latin typeface="Roboto Light Italic"/>
                <a:cs typeface="Roboto Light Italic"/>
              </a:rPr>
              <a:t>talk about all these different numbers which mean nothing to you, HABC1 and God knows what, and I thought oh this is like algebra </a:t>
            </a:r>
            <a:r>
              <a:rPr lang="en-US" sz="2000" dirty="0" smtClean="0">
                <a:solidFill>
                  <a:schemeClr val="accent5"/>
                </a:solidFill>
                <a:latin typeface="Roboto Light Italic"/>
                <a:cs typeface="Roboto Light Italic"/>
              </a:rPr>
              <a:t>here!</a:t>
            </a:r>
          </a:p>
          <a:p>
            <a:pPr marL="0" indent="0">
              <a:buNone/>
            </a:pPr>
            <a:r>
              <a:rPr lang="en-US" sz="2000" dirty="0" smtClean="0">
                <a:solidFill>
                  <a:schemeClr val="tx1">
                    <a:lumMod val="50000"/>
                    <a:lumOff val="50000"/>
                  </a:schemeClr>
                </a:solidFill>
                <a:latin typeface="Roboto Light Italic"/>
                <a:cs typeface="Roboto Light Italic"/>
              </a:rPr>
              <a:t>(Patient – UK)</a:t>
            </a:r>
            <a:endParaRPr lang="en-US" sz="2000" dirty="0">
              <a:solidFill>
                <a:schemeClr val="tx1">
                  <a:lumMod val="50000"/>
                  <a:lumOff val="50000"/>
                </a:schemeClr>
              </a:solidFill>
              <a:latin typeface="Roboto Light Italic"/>
              <a:cs typeface="Roboto Light Italic"/>
            </a:endParaRPr>
          </a:p>
          <a:p>
            <a:pPr marL="0" indent="0">
              <a:buNone/>
            </a:pPr>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4420502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1179C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296334" y="220135"/>
            <a:ext cx="8542867" cy="461665"/>
          </a:xfrm>
          <a:prstGeom prst="rect">
            <a:avLst/>
          </a:prstGeom>
        </p:spPr>
        <p:txBody>
          <a:bodyPr wrap="square">
            <a:spAutoFit/>
          </a:bodyPr>
          <a:lstStyle/>
          <a:p>
            <a:r>
              <a:rPr lang="en-US" sz="2400" b="1" dirty="0" smtClean="0">
                <a:solidFill>
                  <a:schemeClr val="accent6">
                    <a:lumMod val="60000"/>
                    <a:lumOff val="40000"/>
                  </a:schemeClr>
                </a:solidFill>
                <a:latin typeface="HeliosCond"/>
                <a:cs typeface="HeliosCond"/>
              </a:rPr>
              <a:t>Key solution conceptual components of my Dose Coach Platform</a:t>
            </a:r>
            <a:endParaRPr lang="en-US" sz="2400" b="1" dirty="0">
              <a:solidFill>
                <a:schemeClr val="accent6">
                  <a:lumMod val="60000"/>
                  <a:lumOff val="40000"/>
                </a:schemeClr>
              </a:solidFill>
              <a:latin typeface="HeliosCond"/>
              <a:cs typeface="HeliosCond"/>
            </a:endParaRPr>
          </a:p>
        </p:txBody>
      </p:sp>
      <p:pic>
        <p:nvPicPr>
          <p:cNvPr id="39" name="Picture 38" descr="wheel_2.png"/>
          <p:cNvPicPr>
            <a:picLocks noChangeAspect="1"/>
          </p:cNvPicPr>
          <p:nvPr/>
        </p:nvPicPr>
        <p:blipFill>
          <a:blip r:embed="rId3"/>
          <a:stretch>
            <a:fillRect/>
          </a:stretch>
        </p:blipFill>
        <p:spPr>
          <a:xfrm>
            <a:off x="177796" y="943928"/>
            <a:ext cx="8831572" cy="505047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Rectangle 9"/>
          <p:cNvSpPr/>
          <p:nvPr/>
        </p:nvSpPr>
        <p:spPr>
          <a:xfrm>
            <a:off x="0" y="8466"/>
            <a:ext cx="9144000" cy="6858000"/>
          </a:xfrm>
          <a:prstGeom prst="rect">
            <a:avLst/>
          </a:prstGeom>
          <a:solidFill>
            <a:srgbClr val="1179C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p:cNvSpPr/>
          <p:nvPr/>
        </p:nvSpPr>
        <p:spPr>
          <a:xfrm>
            <a:off x="296334" y="220135"/>
            <a:ext cx="8542867" cy="461665"/>
          </a:xfrm>
          <a:prstGeom prst="rect">
            <a:avLst/>
          </a:prstGeom>
        </p:spPr>
        <p:txBody>
          <a:bodyPr wrap="square">
            <a:spAutoFit/>
          </a:bodyPr>
          <a:lstStyle/>
          <a:p>
            <a:r>
              <a:rPr lang="en-US" sz="2400" b="1" dirty="0" smtClean="0">
                <a:solidFill>
                  <a:schemeClr val="accent6">
                    <a:lumMod val="60000"/>
                    <a:lumOff val="40000"/>
                  </a:schemeClr>
                </a:solidFill>
                <a:latin typeface="HeliosCond"/>
                <a:cs typeface="HeliosCond"/>
              </a:rPr>
              <a:t>my Dose Coach System Overview</a:t>
            </a:r>
          </a:p>
        </p:txBody>
      </p:sp>
      <p:pic>
        <p:nvPicPr>
          <p:cNvPr id="5" name="Picture 4" descr="phone_case.png"/>
          <p:cNvPicPr>
            <a:picLocks noChangeAspect="1"/>
          </p:cNvPicPr>
          <p:nvPr/>
        </p:nvPicPr>
        <p:blipFill>
          <a:blip r:embed="rId3"/>
          <a:stretch>
            <a:fillRect/>
          </a:stretch>
        </p:blipFill>
        <p:spPr>
          <a:xfrm>
            <a:off x="1022004" y="871418"/>
            <a:ext cx="1399456" cy="2788914"/>
          </a:xfrm>
          <a:prstGeom prst="rect">
            <a:avLst/>
          </a:prstGeom>
          <a:effectLst>
            <a:outerShdw blurRad="50800" dist="38100" dir="2700000" algn="tl" rotWithShape="0">
              <a:srgbClr val="000000">
                <a:alpha val="43000"/>
              </a:srgbClr>
            </a:outerShdw>
          </a:effectLst>
        </p:spPr>
      </p:pic>
      <p:sp>
        <p:nvSpPr>
          <p:cNvPr id="6" name="Rectangle 5"/>
          <p:cNvSpPr/>
          <p:nvPr/>
        </p:nvSpPr>
        <p:spPr>
          <a:xfrm>
            <a:off x="296334" y="3660332"/>
            <a:ext cx="2455333" cy="1015663"/>
          </a:xfrm>
          <a:prstGeom prst="rect">
            <a:avLst/>
          </a:prstGeom>
        </p:spPr>
        <p:txBody>
          <a:bodyPr wrap="square">
            <a:spAutoFit/>
          </a:bodyPr>
          <a:lstStyle/>
          <a:p>
            <a:r>
              <a:rPr lang="en-US" altLang="en-US" sz="1200" b="1" dirty="0" smtClean="0">
                <a:solidFill>
                  <a:srgbClr val="FFFFFF"/>
                </a:solidFill>
                <a:latin typeface="HeliosCond"/>
                <a:cs typeface="HeliosCond"/>
              </a:rPr>
              <a:t>Patient Application</a:t>
            </a:r>
          </a:p>
          <a:p>
            <a:pPr marL="171450" indent="-171450">
              <a:buFontTx/>
              <a:buChar char="-"/>
            </a:pPr>
            <a:r>
              <a:rPr lang="en-US" altLang="en-US" sz="1200" dirty="0" smtClean="0">
                <a:solidFill>
                  <a:srgbClr val="FFFFFF"/>
                </a:solidFill>
                <a:latin typeface="HeliosCondLight"/>
                <a:cs typeface="HeliosCondLight"/>
              </a:rPr>
              <a:t>FBG/Dose  entry</a:t>
            </a:r>
          </a:p>
          <a:p>
            <a:pPr marL="171450" indent="-171450">
              <a:buFontTx/>
              <a:buChar char="-"/>
            </a:pPr>
            <a:r>
              <a:rPr lang="en-US" altLang="en-US" sz="1200" dirty="0" smtClean="0">
                <a:solidFill>
                  <a:srgbClr val="FFFFFF"/>
                </a:solidFill>
                <a:latin typeface="HeliosCondLight"/>
                <a:cs typeface="HeliosCondLight"/>
              </a:rPr>
              <a:t>Dose suggestions based on custom dose plan</a:t>
            </a:r>
          </a:p>
          <a:p>
            <a:pPr marL="171450" indent="-171450">
              <a:buFontTx/>
              <a:buChar char="-"/>
            </a:pPr>
            <a:r>
              <a:rPr lang="en-US" altLang="en-US" sz="1200" dirty="0" smtClean="0">
                <a:solidFill>
                  <a:srgbClr val="FFFFFF"/>
                </a:solidFill>
                <a:latin typeface="HeliosCondLight"/>
                <a:cs typeface="HeliosCondLight"/>
              </a:rPr>
              <a:t>Reminders &amp; notifications</a:t>
            </a:r>
            <a:endParaRPr lang="en-US" sz="1200" dirty="0">
              <a:solidFill>
                <a:srgbClr val="FFFFFF"/>
              </a:solidFill>
              <a:latin typeface="HeliosCondLight"/>
              <a:cs typeface="HeliosCondLight"/>
            </a:endParaRPr>
          </a:p>
        </p:txBody>
      </p:sp>
      <p:pic>
        <p:nvPicPr>
          <p:cNvPr id="9" name="Picture 8" descr="Monitor_flat.png"/>
          <p:cNvPicPr>
            <a:picLocks noChangeAspect="1"/>
          </p:cNvPicPr>
          <p:nvPr/>
        </p:nvPicPr>
        <p:blipFill>
          <a:blip r:embed="rId4"/>
          <a:stretch>
            <a:fillRect/>
          </a:stretch>
        </p:blipFill>
        <p:spPr>
          <a:xfrm>
            <a:off x="4926782" y="514980"/>
            <a:ext cx="2462641" cy="1750895"/>
          </a:xfrm>
          <a:prstGeom prst="rect">
            <a:avLst/>
          </a:prstGeom>
          <a:effectLst>
            <a:outerShdw blurRad="50800" dist="38100" dir="2700000" algn="tl" rotWithShape="0">
              <a:srgbClr val="000000">
                <a:alpha val="43000"/>
              </a:srgbClr>
            </a:outerShdw>
          </a:effectLst>
        </p:spPr>
      </p:pic>
      <p:pic>
        <p:nvPicPr>
          <p:cNvPr id="11" name="Picture 10" descr="Green.png"/>
          <p:cNvPicPr>
            <a:picLocks noChangeAspect="1"/>
          </p:cNvPicPr>
          <p:nvPr/>
        </p:nvPicPr>
        <p:blipFill>
          <a:blip r:embed="rId5"/>
          <a:stretch>
            <a:fillRect/>
          </a:stretch>
        </p:blipFill>
        <p:spPr>
          <a:xfrm rot="15852463">
            <a:off x="2404813" y="4868057"/>
            <a:ext cx="1424030" cy="1807505"/>
          </a:xfrm>
          <a:prstGeom prst="rect">
            <a:avLst/>
          </a:prstGeom>
          <a:effectLst>
            <a:outerShdw blurRad="50800" dist="38100" dir="2700000" algn="tl" rotWithShape="0">
              <a:srgbClr val="000000">
                <a:alpha val="43000"/>
              </a:srgbClr>
            </a:outerShdw>
          </a:effectLst>
        </p:spPr>
      </p:pic>
      <p:sp>
        <p:nvSpPr>
          <p:cNvPr id="12" name="Rectangle 11"/>
          <p:cNvSpPr/>
          <p:nvPr/>
        </p:nvSpPr>
        <p:spPr>
          <a:xfrm>
            <a:off x="4079065" y="5740401"/>
            <a:ext cx="1330777" cy="830997"/>
          </a:xfrm>
          <a:prstGeom prst="rect">
            <a:avLst/>
          </a:prstGeom>
        </p:spPr>
        <p:txBody>
          <a:bodyPr wrap="square">
            <a:spAutoFit/>
          </a:bodyPr>
          <a:lstStyle/>
          <a:p>
            <a:r>
              <a:rPr lang="en-US" sz="1200" b="1" dirty="0" err="1" smtClean="0">
                <a:solidFill>
                  <a:srgbClr val="FFFFFF"/>
                </a:solidFill>
                <a:latin typeface="HeliosCond"/>
                <a:cs typeface="HeliosCond"/>
              </a:rPr>
              <a:t>Wearables</a:t>
            </a:r>
            <a:r>
              <a:rPr lang="en-US" sz="1200" b="1" dirty="0" smtClean="0">
                <a:solidFill>
                  <a:srgbClr val="FFFFFF"/>
                </a:solidFill>
                <a:latin typeface="HeliosCondLight"/>
                <a:cs typeface="HeliosCondLight"/>
              </a:rPr>
              <a:t> </a:t>
            </a:r>
          </a:p>
          <a:p>
            <a:r>
              <a:rPr lang="en-US" sz="1200" b="1" dirty="0" smtClean="0">
                <a:solidFill>
                  <a:srgbClr val="FFFFFF"/>
                </a:solidFill>
                <a:latin typeface="HeliosCondLight"/>
                <a:cs typeface="HeliosCondLight"/>
              </a:rPr>
              <a:t>- </a:t>
            </a:r>
            <a:r>
              <a:rPr lang="en-US" sz="1200" dirty="0" smtClean="0">
                <a:solidFill>
                  <a:srgbClr val="FFFFFF"/>
                </a:solidFill>
                <a:latin typeface="HeliosCondLight"/>
                <a:cs typeface="HeliosCondLight"/>
              </a:rPr>
              <a:t>Suggesting dose</a:t>
            </a:r>
          </a:p>
          <a:p>
            <a:r>
              <a:rPr lang="en-US" sz="1200" dirty="0" smtClean="0">
                <a:solidFill>
                  <a:srgbClr val="FFFFFF"/>
                </a:solidFill>
                <a:latin typeface="HeliosCondLight"/>
                <a:cs typeface="HeliosCondLight"/>
              </a:rPr>
              <a:t>- Firing reminders.  </a:t>
            </a:r>
          </a:p>
          <a:p>
            <a:endParaRPr lang="en-US" sz="1200" dirty="0"/>
          </a:p>
        </p:txBody>
      </p:sp>
      <p:pic>
        <p:nvPicPr>
          <p:cNvPr id="13" name="Picture 12" descr="Monitor_flat.png"/>
          <p:cNvPicPr>
            <a:picLocks noChangeAspect="1"/>
          </p:cNvPicPr>
          <p:nvPr/>
        </p:nvPicPr>
        <p:blipFill>
          <a:blip r:embed="rId6"/>
          <a:stretch>
            <a:fillRect/>
          </a:stretch>
        </p:blipFill>
        <p:spPr>
          <a:xfrm>
            <a:off x="6376561" y="3449249"/>
            <a:ext cx="2462640" cy="1750895"/>
          </a:xfrm>
          <a:prstGeom prst="rect">
            <a:avLst/>
          </a:prstGeom>
          <a:effectLst>
            <a:outerShdw blurRad="50800" dist="38100" dir="2700000" algn="tl" rotWithShape="0">
              <a:srgbClr val="000000">
                <a:alpha val="43000"/>
              </a:srgbClr>
            </a:outerShdw>
          </a:effectLst>
        </p:spPr>
      </p:pic>
      <p:sp>
        <p:nvSpPr>
          <p:cNvPr id="15" name="Rectangle 14"/>
          <p:cNvSpPr/>
          <p:nvPr/>
        </p:nvSpPr>
        <p:spPr>
          <a:xfrm>
            <a:off x="6899173" y="5417235"/>
            <a:ext cx="2985308" cy="646331"/>
          </a:xfrm>
          <a:prstGeom prst="rect">
            <a:avLst/>
          </a:prstGeom>
        </p:spPr>
        <p:txBody>
          <a:bodyPr wrap="square">
            <a:spAutoFit/>
          </a:bodyPr>
          <a:lstStyle/>
          <a:p>
            <a:r>
              <a:rPr lang="en-US" altLang="en-US" sz="1200" b="1" dirty="0" smtClean="0">
                <a:solidFill>
                  <a:srgbClr val="FFFFFF"/>
                </a:solidFill>
                <a:latin typeface="HeliosCond"/>
                <a:cs typeface="HeliosCond"/>
              </a:rPr>
              <a:t>Administrative Portal</a:t>
            </a:r>
          </a:p>
          <a:p>
            <a:pPr marL="171450" indent="-171450">
              <a:buFontTx/>
              <a:buChar char="-"/>
            </a:pPr>
            <a:r>
              <a:rPr lang="en-US" altLang="en-US" sz="1200" dirty="0" smtClean="0">
                <a:solidFill>
                  <a:srgbClr val="FFFFFF"/>
                </a:solidFill>
                <a:latin typeface="HeliosCondLight"/>
                <a:cs typeface="HeliosCondLight"/>
              </a:rPr>
              <a:t>Clinic Creation</a:t>
            </a:r>
          </a:p>
          <a:p>
            <a:pPr marL="171450" indent="-171450">
              <a:buFontTx/>
              <a:buChar char="-"/>
            </a:pPr>
            <a:r>
              <a:rPr lang="en-US" altLang="en-US" sz="1200" dirty="0" smtClean="0">
                <a:solidFill>
                  <a:srgbClr val="FFFFFF"/>
                </a:solidFill>
                <a:latin typeface="HeliosCondLight"/>
                <a:cs typeface="HeliosCondLight"/>
              </a:rPr>
              <a:t>Support </a:t>
            </a:r>
          </a:p>
        </p:txBody>
      </p:sp>
      <p:pic>
        <p:nvPicPr>
          <p:cNvPr id="16" name="Picture 15" descr="cloud-(4).png"/>
          <p:cNvPicPr>
            <a:picLocks noChangeAspect="1"/>
          </p:cNvPicPr>
          <p:nvPr/>
        </p:nvPicPr>
        <p:blipFill>
          <a:blip r:embed="rId7"/>
          <a:stretch>
            <a:fillRect/>
          </a:stretch>
        </p:blipFill>
        <p:spPr>
          <a:xfrm>
            <a:off x="3047240" y="3466204"/>
            <a:ext cx="1697214" cy="1133824"/>
          </a:xfrm>
          <a:prstGeom prst="rect">
            <a:avLst/>
          </a:prstGeom>
          <a:effectLst>
            <a:outerShdw blurRad="50800" dist="38100" dir="2700000" algn="tl" rotWithShape="0">
              <a:srgbClr val="000000">
                <a:alpha val="43000"/>
              </a:srgbClr>
            </a:outerShdw>
          </a:effectLst>
        </p:spPr>
      </p:pic>
      <p:sp>
        <p:nvSpPr>
          <p:cNvPr id="17" name="Rectangle 16"/>
          <p:cNvSpPr/>
          <p:nvPr/>
        </p:nvSpPr>
        <p:spPr>
          <a:xfrm>
            <a:off x="4926782" y="2275337"/>
            <a:ext cx="2789710" cy="1384995"/>
          </a:xfrm>
          <a:prstGeom prst="rect">
            <a:avLst/>
          </a:prstGeom>
        </p:spPr>
        <p:txBody>
          <a:bodyPr wrap="square">
            <a:spAutoFit/>
          </a:bodyPr>
          <a:lstStyle/>
          <a:p>
            <a:r>
              <a:rPr lang="en-US" sz="1200" b="1" dirty="0" smtClean="0">
                <a:solidFill>
                  <a:schemeClr val="bg1"/>
                </a:solidFill>
                <a:latin typeface="HeliosCond"/>
                <a:cs typeface="HeliosCond"/>
              </a:rPr>
              <a:t>HCP/Care Team Portal</a:t>
            </a:r>
          </a:p>
          <a:p>
            <a:r>
              <a:rPr lang="en-US" sz="1200" dirty="0" smtClean="0">
                <a:solidFill>
                  <a:schemeClr val="bg1"/>
                </a:solidFill>
                <a:latin typeface="HeliosCondLight"/>
                <a:cs typeface="HeliosCondLight"/>
              </a:rPr>
              <a:t>-  Patient creation and mgmt</a:t>
            </a:r>
          </a:p>
          <a:p>
            <a:r>
              <a:rPr lang="en-US" sz="1200" dirty="0" smtClean="0">
                <a:solidFill>
                  <a:schemeClr val="bg1"/>
                </a:solidFill>
                <a:latin typeface="HeliosCondLight"/>
                <a:cs typeface="HeliosCondLight"/>
              </a:rPr>
              <a:t>-  Dose plan creation and mgmt</a:t>
            </a:r>
          </a:p>
          <a:p>
            <a:r>
              <a:rPr lang="en-US" sz="1200" dirty="0" smtClean="0">
                <a:solidFill>
                  <a:schemeClr val="bg1"/>
                </a:solidFill>
                <a:latin typeface="HeliosCondLight"/>
                <a:cs typeface="HeliosCondLight"/>
              </a:rPr>
              <a:t>-  Access to Patient entered data</a:t>
            </a:r>
          </a:p>
          <a:p>
            <a:r>
              <a:rPr lang="en-US" sz="1200" dirty="0" smtClean="0">
                <a:solidFill>
                  <a:schemeClr val="bg1"/>
                </a:solidFill>
                <a:latin typeface="HeliosCondLight"/>
                <a:cs typeface="HeliosCondLight"/>
              </a:rPr>
              <a:t>-  Clinic Mgmt</a:t>
            </a:r>
          </a:p>
          <a:p>
            <a:r>
              <a:rPr lang="en-US" sz="1200" dirty="0" smtClean="0">
                <a:solidFill>
                  <a:schemeClr val="bg1"/>
                </a:solidFill>
                <a:latin typeface="HeliosCondLight"/>
                <a:cs typeface="HeliosCondLight"/>
              </a:rPr>
              <a:t>-  Patient privacy/security</a:t>
            </a:r>
          </a:p>
          <a:p>
            <a:endParaRPr lang="en-US" altLang="en-US" sz="1200" dirty="0" smtClean="0">
              <a:solidFill>
                <a:schemeClr val="bg1"/>
              </a:solidFill>
              <a:latin typeface="HeliosCondLight"/>
              <a:cs typeface="HeliosCondLight"/>
            </a:endParaRPr>
          </a:p>
        </p:txBody>
      </p:sp>
      <p:sp>
        <p:nvSpPr>
          <p:cNvPr id="18" name="Rectangle 17"/>
          <p:cNvSpPr/>
          <p:nvPr/>
        </p:nvSpPr>
        <p:spPr>
          <a:xfrm>
            <a:off x="3116829" y="4675995"/>
            <a:ext cx="1809953" cy="276999"/>
          </a:xfrm>
          <a:prstGeom prst="rect">
            <a:avLst/>
          </a:prstGeom>
        </p:spPr>
        <p:txBody>
          <a:bodyPr wrap="square">
            <a:spAutoFit/>
          </a:bodyPr>
          <a:lstStyle/>
          <a:p>
            <a:r>
              <a:rPr lang="en-US" sz="1200" dirty="0" err="1" smtClean="0">
                <a:solidFill>
                  <a:srgbClr val="FFFFFF"/>
                </a:solidFill>
                <a:latin typeface="HeliosCondLight"/>
                <a:cs typeface="HeliosCondLight"/>
              </a:rPr>
              <a:t>myDose</a:t>
            </a:r>
            <a:r>
              <a:rPr lang="en-US" sz="1200" dirty="0" smtClean="0">
                <a:solidFill>
                  <a:srgbClr val="FFFFFF"/>
                </a:solidFill>
                <a:latin typeface="HeliosCondLight"/>
                <a:cs typeface="HeliosCondLight"/>
              </a:rPr>
              <a:t> Coach Cloud</a:t>
            </a:r>
            <a:endParaRPr lang="en-US" sz="1200" dirty="0">
              <a:solidFill>
                <a:srgbClr val="FFFFFF"/>
              </a:solidFill>
              <a:latin typeface="HeliosCondLight"/>
              <a:cs typeface="HeliosCondLight"/>
            </a:endParaRPr>
          </a:p>
        </p:txBody>
      </p:sp>
      <p:cxnSp>
        <p:nvCxnSpPr>
          <p:cNvPr id="20" name="Straight Arrow Connector 19"/>
          <p:cNvCxnSpPr/>
          <p:nvPr/>
        </p:nvCxnSpPr>
        <p:spPr>
          <a:xfrm rot="16200000" flipV="1">
            <a:off x="2655196" y="2806700"/>
            <a:ext cx="659504" cy="659504"/>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rot="5400000" flipH="1" flipV="1">
            <a:off x="4019920" y="2696807"/>
            <a:ext cx="660400" cy="524586"/>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rot="5400000">
            <a:off x="2637380" y="4790283"/>
            <a:ext cx="524149" cy="295573"/>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a:off x="4744454" y="4089400"/>
            <a:ext cx="1632107" cy="31750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1179C2"/>
        </a:solidFill>
        <a:effectLst/>
      </p:bgPr>
    </p:bg>
    <p:spTree>
      <p:nvGrpSpPr>
        <p:cNvPr id="1" name=""/>
        <p:cNvGrpSpPr/>
        <p:nvPr/>
      </p:nvGrpSpPr>
      <p:grpSpPr>
        <a:xfrm>
          <a:off x="0" y="0"/>
          <a:ext cx="0" cy="0"/>
          <a:chOff x="0" y="0"/>
          <a:chExt cx="0" cy="0"/>
        </a:xfrm>
      </p:grpSpPr>
      <p:sp>
        <p:nvSpPr>
          <p:cNvPr id="14" name="Rectangle 13"/>
          <p:cNvSpPr/>
          <p:nvPr/>
        </p:nvSpPr>
        <p:spPr>
          <a:xfrm>
            <a:off x="294309" y="841968"/>
            <a:ext cx="8547713" cy="5723104"/>
          </a:xfrm>
          <a:prstGeom prst="rect">
            <a:avLst/>
          </a:prstGeom>
        </p:spPr>
        <p:txBody>
          <a:bodyPr wrap="square">
            <a:spAutoFit/>
          </a:bodyPr>
          <a:lstStyle/>
          <a:p>
            <a:r>
              <a:rPr lang="en-US" sz="2000" dirty="0" smtClean="0">
                <a:solidFill>
                  <a:schemeClr val="bg1"/>
                </a:solidFill>
                <a:latin typeface="Roboto Bold"/>
                <a:cs typeface="Roboto Bold"/>
              </a:rPr>
              <a:t>Research types during project duration</a:t>
            </a:r>
          </a:p>
          <a:p>
            <a:endParaRPr lang="en-US" sz="2000" dirty="0" smtClean="0">
              <a:solidFill>
                <a:schemeClr val="bg1"/>
              </a:solidFill>
              <a:latin typeface="Roboto Bold"/>
              <a:cs typeface="Roboto Bold"/>
            </a:endParaRPr>
          </a:p>
          <a:p>
            <a:endParaRPr lang="en-US" sz="2000" dirty="0" smtClean="0">
              <a:solidFill>
                <a:schemeClr val="bg1"/>
              </a:solidFill>
              <a:latin typeface="Roboto Bold"/>
              <a:cs typeface="Roboto Bold"/>
            </a:endParaRPr>
          </a:p>
          <a:p>
            <a:endParaRPr lang="en-US" sz="2000" dirty="0" smtClean="0">
              <a:solidFill>
                <a:schemeClr val="bg1"/>
              </a:solidFill>
              <a:latin typeface="Roboto Bold"/>
              <a:cs typeface="Roboto Bold"/>
            </a:endParaRPr>
          </a:p>
          <a:p>
            <a:endParaRPr lang="en-US" sz="2000" dirty="0" smtClean="0">
              <a:solidFill>
                <a:schemeClr val="bg1"/>
              </a:solidFill>
              <a:latin typeface="Roboto Bold"/>
              <a:cs typeface="Roboto Bold"/>
            </a:endParaRPr>
          </a:p>
          <a:p>
            <a:endParaRPr lang="en-US" sz="2000" dirty="0" smtClean="0">
              <a:solidFill>
                <a:schemeClr val="bg1"/>
              </a:solidFill>
              <a:latin typeface="Roboto Bold"/>
              <a:cs typeface="Roboto Bold"/>
            </a:endParaRPr>
          </a:p>
          <a:p>
            <a:endParaRPr lang="en-US" sz="2000" dirty="0" smtClean="0">
              <a:solidFill>
                <a:schemeClr val="bg1"/>
              </a:solidFill>
              <a:latin typeface="Roboto Bold"/>
              <a:cs typeface="Roboto Bold"/>
            </a:endParaRPr>
          </a:p>
          <a:p>
            <a:pPr indent="-182880">
              <a:spcAft>
                <a:spcPts val="500"/>
              </a:spcAft>
              <a:buClr>
                <a:srgbClr val="969696"/>
              </a:buClr>
            </a:pPr>
            <a:endParaRPr lang="en-US" sz="2000" dirty="0" smtClean="0">
              <a:solidFill>
                <a:schemeClr val="bg1"/>
              </a:solidFill>
              <a:latin typeface="Roboto Bold"/>
              <a:cs typeface="Roboto Bold"/>
            </a:endParaRPr>
          </a:p>
          <a:p>
            <a:pPr indent="-182880">
              <a:spcAft>
                <a:spcPts val="500"/>
              </a:spcAft>
              <a:buClr>
                <a:srgbClr val="969696"/>
              </a:buClr>
            </a:pPr>
            <a:r>
              <a:rPr lang="en-US" sz="2000" dirty="0" smtClean="0">
                <a:solidFill>
                  <a:schemeClr val="bg1"/>
                </a:solidFill>
                <a:latin typeface="Roboto Bold"/>
                <a:cs typeface="Roboto Bold"/>
              </a:rPr>
              <a:t>Few Initial Research Objectives</a:t>
            </a:r>
          </a:p>
          <a:p>
            <a:pPr indent="-182880">
              <a:spcBef>
                <a:spcPct val="30000"/>
              </a:spcBef>
              <a:spcAft>
                <a:spcPts val="500"/>
              </a:spcAft>
              <a:buClr>
                <a:srgbClr val="969696"/>
              </a:buClr>
              <a:buFont typeface="Arial"/>
              <a:buChar char="•"/>
            </a:pPr>
            <a:r>
              <a:rPr lang="en-US" altLang="en-US" sz="1400" dirty="0" smtClean="0">
                <a:solidFill>
                  <a:srgbClr val="FFFFFF"/>
                </a:solidFill>
                <a:latin typeface="Roboto Light"/>
                <a:cs typeface="Roboto Light"/>
              </a:rPr>
              <a:t>Explore the experiences and perceptions of patients and HCP during the early phases of insulin initiation and titration</a:t>
            </a:r>
          </a:p>
          <a:p>
            <a:pPr indent="-182880">
              <a:spcAft>
                <a:spcPts val="500"/>
              </a:spcAft>
              <a:buClr>
                <a:srgbClr val="969696"/>
              </a:buClr>
              <a:buFont typeface="Arial"/>
              <a:buChar char="•"/>
            </a:pPr>
            <a:r>
              <a:rPr lang="en-US" altLang="en-US" sz="1400" dirty="0" smtClean="0">
                <a:solidFill>
                  <a:srgbClr val="FFFFFF"/>
                </a:solidFill>
                <a:latin typeface="Roboto Light"/>
                <a:cs typeface="Roboto Light"/>
              </a:rPr>
              <a:t>Understand how patients and </a:t>
            </a:r>
            <a:r>
              <a:rPr lang="en-US" altLang="en-US" sz="1400" dirty="0" err="1" smtClean="0">
                <a:solidFill>
                  <a:srgbClr val="FFFFFF"/>
                </a:solidFill>
                <a:latin typeface="Roboto Light"/>
                <a:cs typeface="Roboto Light"/>
              </a:rPr>
              <a:t>HCPs</a:t>
            </a:r>
            <a:r>
              <a:rPr lang="en-US" altLang="en-US" sz="1400" dirty="0" smtClean="0">
                <a:solidFill>
                  <a:srgbClr val="FFFFFF"/>
                </a:solidFill>
                <a:latin typeface="Roboto Light"/>
                <a:cs typeface="Roboto Light"/>
              </a:rPr>
              <a:t> experience titration over time</a:t>
            </a:r>
          </a:p>
          <a:p>
            <a:pPr indent="-182880">
              <a:spcAft>
                <a:spcPts val="500"/>
              </a:spcAft>
              <a:buClr>
                <a:srgbClr val="969696"/>
              </a:buClr>
              <a:buFont typeface="Arial"/>
              <a:buChar char="•"/>
            </a:pPr>
            <a:r>
              <a:rPr lang="en-US" altLang="en-US" sz="1400" dirty="0" smtClean="0">
                <a:solidFill>
                  <a:srgbClr val="FFFFFF"/>
                </a:solidFill>
                <a:latin typeface="Roboto Light"/>
                <a:cs typeface="Roboto Light"/>
              </a:rPr>
              <a:t>Uncover how and why patients are involved in treatment decisions</a:t>
            </a:r>
          </a:p>
          <a:p>
            <a:pPr indent="-182880">
              <a:spcAft>
                <a:spcPts val="500"/>
              </a:spcAft>
              <a:buClr>
                <a:srgbClr val="969696"/>
              </a:buClr>
              <a:buFont typeface="Arial"/>
              <a:buChar char="•"/>
            </a:pPr>
            <a:r>
              <a:rPr lang="en-US" altLang="en-US" sz="1400" dirty="0" smtClean="0">
                <a:solidFill>
                  <a:srgbClr val="FFFFFF"/>
                </a:solidFill>
                <a:latin typeface="Roboto Light"/>
                <a:cs typeface="Roboto Light"/>
              </a:rPr>
              <a:t>Identify sources and patterns of information-seeking</a:t>
            </a:r>
          </a:p>
          <a:p>
            <a:pPr indent="-182880">
              <a:spcAft>
                <a:spcPts val="500"/>
              </a:spcAft>
              <a:buClr>
                <a:srgbClr val="969696"/>
              </a:buClr>
              <a:buFont typeface="Arial"/>
              <a:buChar char="•"/>
            </a:pPr>
            <a:r>
              <a:rPr lang="en-US" sz="1400" dirty="0" smtClean="0">
                <a:solidFill>
                  <a:srgbClr val="FFFFFF"/>
                </a:solidFill>
                <a:latin typeface="Roboto Light"/>
                <a:cs typeface="Roboto Light"/>
              </a:rPr>
              <a:t>Reveal gaps in knowledge and experience </a:t>
            </a:r>
          </a:p>
          <a:p>
            <a:pPr indent="-182880">
              <a:spcAft>
                <a:spcPts val="500"/>
              </a:spcAft>
              <a:buClr>
                <a:srgbClr val="969696"/>
              </a:buClr>
              <a:buFont typeface="Arial"/>
              <a:buChar char="•"/>
            </a:pPr>
            <a:r>
              <a:rPr lang="en-US" sz="1400" dirty="0" smtClean="0">
                <a:solidFill>
                  <a:srgbClr val="FFFFFF"/>
                </a:solidFill>
                <a:latin typeface="Roboto Light"/>
                <a:cs typeface="Roboto Light"/>
              </a:rPr>
              <a:t>Identify and understand the emotional drivers of decision-making and treatment</a:t>
            </a:r>
            <a:endParaRPr lang="en-US" altLang="en-US" sz="1400" dirty="0" smtClean="0">
              <a:solidFill>
                <a:srgbClr val="FFFFFF"/>
              </a:solidFill>
              <a:latin typeface="Roboto Light"/>
              <a:cs typeface="Roboto Light"/>
            </a:endParaRPr>
          </a:p>
          <a:p>
            <a:pPr indent="-182880">
              <a:spcBef>
                <a:spcPct val="30000"/>
              </a:spcBef>
              <a:spcAft>
                <a:spcPts val="500"/>
              </a:spcAft>
              <a:buClr>
                <a:srgbClr val="969696"/>
              </a:buClr>
              <a:buFont typeface="Arial"/>
              <a:buChar char="•"/>
            </a:pPr>
            <a:r>
              <a:rPr lang="en-US" altLang="en-US" sz="1400" dirty="0" smtClean="0">
                <a:solidFill>
                  <a:srgbClr val="FFFFFF"/>
                </a:solidFill>
                <a:latin typeface="Roboto Light"/>
                <a:cs typeface="Roboto Light"/>
              </a:rPr>
              <a:t>Gain insight into challenges and barriers patients and </a:t>
            </a:r>
            <a:r>
              <a:rPr lang="en-US" altLang="en-US" sz="1400" dirty="0" err="1" smtClean="0">
                <a:solidFill>
                  <a:srgbClr val="FFFFFF"/>
                </a:solidFill>
                <a:latin typeface="Roboto Light"/>
                <a:cs typeface="Roboto Light"/>
              </a:rPr>
              <a:t>HCPs</a:t>
            </a:r>
            <a:r>
              <a:rPr lang="en-US" altLang="en-US" sz="1400" dirty="0" smtClean="0">
                <a:solidFill>
                  <a:srgbClr val="FFFFFF"/>
                </a:solidFill>
                <a:latin typeface="Roboto Light"/>
                <a:cs typeface="Roboto Light"/>
              </a:rPr>
              <a:t> while titrating</a:t>
            </a:r>
          </a:p>
          <a:p>
            <a:pPr indent="-182880">
              <a:spcAft>
                <a:spcPts val="500"/>
              </a:spcAft>
              <a:buClr>
                <a:srgbClr val="969696"/>
              </a:buClr>
              <a:buFont typeface="Arial"/>
              <a:buChar char="•"/>
              <a:defRPr/>
            </a:pPr>
            <a:r>
              <a:rPr lang="en-US" altLang="en-US" sz="1400" dirty="0" smtClean="0">
                <a:solidFill>
                  <a:srgbClr val="FFFFFF"/>
                </a:solidFill>
                <a:latin typeface="Roboto Light"/>
                <a:cs typeface="Roboto Light"/>
              </a:rPr>
              <a:t> Understanding roles of NP/PA CDE in insulin initiation </a:t>
            </a:r>
            <a:r>
              <a:rPr lang="en-US" sz="1400" dirty="0" smtClean="0">
                <a:solidFill>
                  <a:srgbClr val="FFFFFF"/>
                </a:solidFill>
                <a:latin typeface="Roboto Light"/>
                <a:cs typeface="Roboto Light"/>
              </a:rPr>
              <a:t>and titrating, and the extent to which hypoglycemia is a concern as well as patient </a:t>
            </a:r>
            <a:r>
              <a:rPr lang="en-US" altLang="en-US" sz="1400" dirty="0" smtClean="0">
                <a:solidFill>
                  <a:srgbClr val="FFFFFF"/>
                </a:solidFill>
                <a:latin typeface="Roboto Light"/>
                <a:cs typeface="Roboto Light"/>
              </a:rPr>
              <a:t>education and </a:t>
            </a:r>
            <a:r>
              <a:rPr lang="en-US" sz="1400" dirty="0" smtClean="0">
                <a:solidFill>
                  <a:srgbClr val="FFFFFF"/>
                </a:solidFill>
                <a:latin typeface="Roboto Light"/>
                <a:cs typeface="Roboto Light"/>
              </a:rPr>
              <a:t>training</a:t>
            </a:r>
          </a:p>
        </p:txBody>
      </p:sp>
      <p:graphicFrame>
        <p:nvGraphicFramePr>
          <p:cNvPr id="8" name="Table 7"/>
          <p:cNvGraphicFramePr>
            <a:graphicFrameLocks noGrp="1"/>
          </p:cNvGraphicFramePr>
          <p:nvPr/>
        </p:nvGraphicFramePr>
        <p:xfrm>
          <a:off x="302776" y="1227667"/>
          <a:ext cx="8547714" cy="2032655"/>
        </p:xfrm>
        <a:graphic>
          <a:graphicData uri="http://schemas.openxmlformats.org/drawingml/2006/table">
            <a:tbl>
              <a:tblPr firstRow="1" bandRow="1">
                <a:tableStyleId>{5C22544A-7EE6-4342-B048-85BDC9FD1C3A}</a:tableStyleId>
              </a:tblPr>
              <a:tblGrid>
                <a:gridCol w="3481824"/>
                <a:gridCol w="5065890"/>
              </a:tblGrid>
              <a:tr h="264429">
                <a:tc>
                  <a:txBody>
                    <a:bodyPr/>
                    <a:lstStyle/>
                    <a:p>
                      <a:r>
                        <a:rPr lang="en-US" sz="1400" b="0" dirty="0" smtClean="0">
                          <a:solidFill>
                            <a:srgbClr val="FFFFFF"/>
                          </a:solidFill>
                          <a:latin typeface="Roboto Light"/>
                          <a:cs typeface="Roboto Light"/>
                        </a:rPr>
                        <a:t>Ethnographic</a:t>
                      </a:r>
                      <a:endParaRPr lang="en-US" sz="1400" b="0" kern="1200" dirty="0" smtClean="0">
                        <a:solidFill>
                          <a:schemeClr val="bg1"/>
                        </a:solidFill>
                        <a:latin typeface="Roboto"/>
                        <a:ea typeface="+mn-ea"/>
                        <a:cs typeface="Roboto"/>
                      </a:endParaRPr>
                    </a:p>
                  </a:txBody>
                  <a:tcPr>
                    <a:noFill/>
                  </a:tcPr>
                </a:tc>
                <a:tc>
                  <a:txBody>
                    <a:bodyPr/>
                    <a:lstStyle/>
                    <a:p>
                      <a:r>
                        <a:rPr lang="en-US" sz="1400" b="0" dirty="0" smtClean="0">
                          <a:solidFill>
                            <a:srgbClr val="FFFFFF"/>
                          </a:solidFill>
                          <a:latin typeface="Roboto Light"/>
                          <a:cs typeface="Roboto Light"/>
                        </a:rPr>
                        <a:t>Card Sorting</a:t>
                      </a:r>
                      <a:endParaRPr lang="en-US" sz="1400" b="0" dirty="0">
                        <a:ln>
                          <a:noFill/>
                        </a:ln>
                      </a:endParaRPr>
                    </a:p>
                  </a:txBody>
                  <a:tcPr>
                    <a:noFill/>
                  </a:tcPr>
                </a:tc>
              </a:tr>
              <a:tr h="264429">
                <a:tc>
                  <a:txBody>
                    <a:bodyPr/>
                    <a:lstStyle/>
                    <a:p>
                      <a:r>
                        <a:rPr lang="en-US" sz="1400" dirty="0" smtClean="0">
                          <a:solidFill>
                            <a:srgbClr val="FFFFFF"/>
                          </a:solidFill>
                          <a:latin typeface="Roboto Light"/>
                          <a:cs typeface="Roboto Light"/>
                        </a:rPr>
                        <a:t>Contextual Interviews</a:t>
                      </a:r>
                      <a:endParaRPr lang="en-US" sz="1400" b="0" i="0" dirty="0">
                        <a:solidFill>
                          <a:srgbClr val="FFFFFF"/>
                        </a:solidFill>
                        <a:latin typeface="Roboto Light"/>
                        <a:cs typeface="Roboto Light"/>
                      </a:endParaRPr>
                    </a:p>
                  </a:txBody>
                  <a:tcPr>
                    <a:noFill/>
                  </a:tcPr>
                </a:tc>
                <a:tc>
                  <a:txBody>
                    <a:bodyPr/>
                    <a:lstStyle/>
                    <a:p>
                      <a:r>
                        <a:rPr lang="en-US" sz="1400" dirty="0" smtClean="0">
                          <a:solidFill>
                            <a:srgbClr val="FFFFFF"/>
                          </a:solidFill>
                          <a:latin typeface="Roboto Light"/>
                          <a:cs typeface="Roboto Light"/>
                        </a:rPr>
                        <a:t>Usability Testing</a:t>
                      </a:r>
                      <a:endParaRPr lang="en-US" sz="1400" b="0" i="0" dirty="0">
                        <a:solidFill>
                          <a:srgbClr val="FFFFFF"/>
                        </a:solidFill>
                        <a:latin typeface="Roboto Light"/>
                        <a:cs typeface="Roboto Light"/>
                      </a:endParaRPr>
                    </a:p>
                  </a:txBody>
                  <a:tcPr>
                    <a:noFill/>
                  </a:tcPr>
                </a:tc>
              </a:tr>
              <a:tr h="279917">
                <a:tc>
                  <a:txBody>
                    <a:bodyPr/>
                    <a:lstStyle/>
                    <a:p>
                      <a:r>
                        <a:rPr lang="en-US" sz="1400" dirty="0" smtClean="0">
                          <a:solidFill>
                            <a:srgbClr val="FFFFFF"/>
                          </a:solidFill>
                          <a:latin typeface="Roboto Light"/>
                          <a:cs typeface="Roboto Light"/>
                        </a:rPr>
                        <a:t>Focus Group</a:t>
                      </a:r>
                      <a:endParaRPr lang="en-US" sz="1400" b="0" i="0" dirty="0">
                        <a:solidFill>
                          <a:srgbClr val="FFFFFF"/>
                        </a:solidFill>
                        <a:latin typeface="Roboto Light"/>
                        <a:cs typeface="Roboto Light"/>
                      </a:endParaRPr>
                    </a:p>
                  </a:txBody>
                  <a:tcPr>
                    <a:noFill/>
                  </a:tcPr>
                </a:tc>
                <a:tc>
                  <a:txBody>
                    <a:bodyPr/>
                    <a:lstStyle/>
                    <a:p>
                      <a:r>
                        <a:rPr lang="en-US" sz="1400" dirty="0" smtClean="0">
                          <a:solidFill>
                            <a:srgbClr val="FFFFFF"/>
                          </a:solidFill>
                          <a:latin typeface="Roboto Light"/>
                          <a:cs typeface="Roboto Light"/>
                        </a:rPr>
                        <a:t>A/B Testing</a:t>
                      </a:r>
                      <a:endParaRPr lang="en-US" sz="1400" b="0" i="0" dirty="0">
                        <a:solidFill>
                          <a:srgbClr val="FFFFFF"/>
                        </a:solidFill>
                        <a:latin typeface="Roboto Light"/>
                        <a:cs typeface="Roboto Light"/>
                      </a:endParaRPr>
                    </a:p>
                  </a:txBody>
                  <a:tcPr>
                    <a:noFill/>
                  </a:tcPr>
                </a:tc>
              </a:tr>
              <a:tr h="487663">
                <a:tc>
                  <a:txBody>
                    <a:bodyPr/>
                    <a:lstStyle/>
                    <a:p>
                      <a:r>
                        <a:rPr lang="en-US" sz="1400" dirty="0" smtClean="0">
                          <a:solidFill>
                            <a:srgbClr val="FFFFFF"/>
                          </a:solidFill>
                          <a:latin typeface="Roboto Light"/>
                          <a:cs typeface="Roboto Light"/>
                        </a:rPr>
                        <a:t>Surveys</a:t>
                      </a:r>
                      <a:endParaRPr lang="en-US" sz="1400" b="0" i="0" dirty="0">
                        <a:solidFill>
                          <a:srgbClr val="FFFFFF"/>
                        </a:solidFill>
                        <a:latin typeface="Roboto Light"/>
                        <a:cs typeface="Roboto Light"/>
                      </a:endParaRPr>
                    </a:p>
                  </a:txBody>
                  <a:tcPr>
                    <a:noFill/>
                  </a:tcPr>
                </a:tc>
                <a:tc>
                  <a:txBody>
                    <a:bodyPr/>
                    <a:lstStyle/>
                    <a:p>
                      <a:pPr marL="0" marR="0" lvl="6" indent="0" algn="l" defTabSz="457200" rtl="0" eaLnBrk="1" fontAlgn="auto" latinLnBrk="0" hangingPunct="1">
                        <a:lnSpc>
                          <a:spcPct val="100000"/>
                        </a:lnSpc>
                        <a:spcBef>
                          <a:spcPts val="0"/>
                        </a:spcBef>
                        <a:spcAft>
                          <a:spcPts val="0"/>
                        </a:spcAft>
                        <a:buClrTx/>
                        <a:buSzTx/>
                        <a:buFontTx/>
                        <a:buNone/>
                        <a:tabLst/>
                        <a:defRPr/>
                      </a:pPr>
                      <a:r>
                        <a:rPr lang="en-US" sz="1400" dirty="0" smtClean="0">
                          <a:solidFill>
                            <a:srgbClr val="FFFFFF"/>
                          </a:solidFill>
                          <a:latin typeface="Roboto Light"/>
                          <a:cs typeface="Roboto Light"/>
                        </a:rPr>
                        <a:t>Targeted Interviews (e.g. My Dose Coach EMR integration) </a:t>
                      </a:r>
                      <a:endParaRPr lang="en-US" sz="1400" b="0" i="0" kern="1200" dirty="0" smtClean="0">
                        <a:solidFill>
                          <a:srgbClr val="FFFFFF"/>
                        </a:solidFill>
                        <a:latin typeface="Roboto Light"/>
                        <a:ea typeface="+mn-ea"/>
                        <a:cs typeface="Roboto Light"/>
                      </a:endParaRPr>
                    </a:p>
                    <a:p>
                      <a:endParaRPr lang="en-US" sz="1400" b="0" i="0" kern="1200" dirty="0" smtClean="0">
                        <a:solidFill>
                          <a:srgbClr val="FFFFFF"/>
                        </a:solidFill>
                        <a:latin typeface="Roboto Light"/>
                        <a:ea typeface="+mn-ea"/>
                        <a:cs typeface="Roboto Light"/>
                      </a:endParaRPr>
                    </a:p>
                  </a:txBody>
                  <a:tcPr>
                    <a:noFill/>
                  </a:tcPr>
                </a:tc>
              </a:tr>
              <a:tr h="600096">
                <a:tc>
                  <a:txBody>
                    <a:bodyPr/>
                    <a:lstStyle/>
                    <a:p>
                      <a:r>
                        <a:rPr lang="en-US" sz="1400" dirty="0" smtClean="0">
                          <a:solidFill>
                            <a:srgbClr val="FFFFFF"/>
                          </a:solidFill>
                          <a:latin typeface="Roboto Light"/>
                          <a:cs typeface="Roboto Light"/>
                        </a:rPr>
                        <a:t>Formative &amp; Summative Studies</a:t>
                      </a:r>
                      <a:endParaRPr lang="en-US" sz="1400" b="0" i="0" dirty="0">
                        <a:solidFill>
                          <a:srgbClr val="FFFFFF"/>
                        </a:solidFill>
                        <a:latin typeface="Roboto Light"/>
                        <a:cs typeface="Roboto Light"/>
                      </a:endParaRPr>
                    </a:p>
                  </a:txBody>
                  <a:tcPr>
                    <a:noFill/>
                  </a:tcPr>
                </a:tc>
                <a:tc>
                  <a:txBody>
                    <a:bodyPr/>
                    <a:lstStyle/>
                    <a:p>
                      <a:pPr marL="0" lvl="6" indent="-182880">
                        <a:spcAft>
                          <a:spcPts val="500"/>
                        </a:spcAft>
                        <a:buClr>
                          <a:srgbClr val="969696"/>
                        </a:buClr>
                        <a:buFont typeface="Arial"/>
                        <a:buNone/>
                      </a:pPr>
                      <a:r>
                        <a:rPr lang="en-US" sz="1400" b="0" i="0" kern="1200" dirty="0" smtClean="0">
                          <a:solidFill>
                            <a:srgbClr val="FFFFFF"/>
                          </a:solidFill>
                          <a:latin typeface="Roboto Light"/>
                          <a:ea typeface="+mn-ea"/>
                          <a:cs typeface="Roboto Light"/>
                        </a:rPr>
                        <a:t>Picture Gallery</a:t>
                      </a:r>
                    </a:p>
                  </a:txBody>
                  <a:tcPr>
                    <a:noFill/>
                  </a:tcPr>
                </a:tc>
              </a:tr>
            </a:tbl>
          </a:graphicData>
        </a:graphic>
      </p:graphicFrame>
      <p:sp>
        <p:nvSpPr>
          <p:cNvPr id="7" name="Title 1"/>
          <p:cNvSpPr>
            <a:spLocks noGrp="1"/>
          </p:cNvSpPr>
          <p:nvPr>
            <p:ph type="ctrTitle"/>
          </p:nvPr>
        </p:nvSpPr>
        <p:spPr>
          <a:xfrm>
            <a:off x="935764" y="267350"/>
            <a:ext cx="5049341" cy="515601"/>
          </a:xfrm>
        </p:spPr>
        <p:txBody>
          <a:bodyPr>
            <a:normAutofit/>
          </a:bodyPr>
          <a:lstStyle/>
          <a:p>
            <a:pPr algn="l"/>
            <a:r>
              <a:rPr lang="en-US" sz="2000" dirty="0" err="1" smtClean="0">
                <a:solidFill>
                  <a:schemeClr val="bg1"/>
                </a:solidFill>
                <a:latin typeface="Roboto Light"/>
                <a:cs typeface="Roboto Light"/>
              </a:rPr>
              <a:t>MyDose</a:t>
            </a:r>
            <a:r>
              <a:rPr lang="en-US" sz="2000" dirty="0" smtClean="0">
                <a:solidFill>
                  <a:schemeClr val="bg1"/>
                </a:solidFill>
                <a:latin typeface="Roboto Light"/>
                <a:cs typeface="Roboto Light"/>
              </a:rPr>
              <a:t> Coach</a:t>
            </a:r>
            <a:endParaRPr lang="en-US" sz="2000" dirty="0">
              <a:solidFill>
                <a:schemeClr val="bg1"/>
              </a:solidFill>
              <a:latin typeface="Roboto Light"/>
              <a:cs typeface="Roboto Light"/>
            </a:endParaRPr>
          </a:p>
        </p:txBody>
      </p:sp>
      <p:pic>
        <p:nvPicPr>
          <p:cNvPr id="9" name="Picture 8" descr="logo_high_res.png"/>
          <p:cNvPicPr>
            <a:picLocks noChangeAspect="1"/>
          </p:cNvPicPr>
          <p:nvPr/>
        </p:nvPicPr>
        <p:blipFill>
          <a:blip r:embed="rId2"/>
          <a:stretch>
            <a:fillRect/>
          </a:stretch>
        </p:blipFill>
        <p:spPr>
          <a:xfrm>
            <a:off x="294309" y="267350"/>
            <a:ext cx="574618" cy="574618"/>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1179C2"/>
        </a:solid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935764" y="267350"/>
            <a:ext cx="5049341" cy="515601"/>
          </a:xfrm>
        </p:spPr>
        <p:txBody>
          <a:bodyPr>
            <a:normAutofit/>
          </a:bodyPr>
          <a:lstStyle/>
          <a:p>
            <a:pPr algn="l"/>
            <a:r>
              <a:rPr lang="en-US" sz="2000" dirty="0" err="1" smtClean="0">
                <a:solidFill>
                  <a:schemeClr val="bg1"/>
                </a:solidFill>
                <a:latin typeface="Roboto Light"/>
                <a:cs typeface="Roboto Light"/>
              </a:rPr>
              <a:t>MyDose</a:t>
            </a:r>
            <a:r>
              <a:rPr lang="en-US" sz="2000" dirty="0" smtClean="0">
                <a:solidFill>
                  <a:schemeClr val="bg1"/>
                </a:solidFill>
                <a:latin typeface="Roboto Light"/>
                <a:cs typeface="Roboto Light"/>
              </a:rPr>
              <a:t> Coach</a:t>
            </a:r>
            <a:endParaRPr lang="en-US" sz="2000" dirty="0">
              <a:solidFill>
                <a:schemeClr val="bg1"/>
              </a:solidFill>
              <a:latin typeface="Roboto Light"/>
              <a:cs typeface="Roboto Light"/>
            </a:endParaRPr>
          </a:p>
        </p:txBody>
      </p:sp>
      <p:pic>
        <p:nvPicPr>
          <p:cNvPr id="6" name="Picture 5" descr="logo_high_res.png"/>
          <p:cNvPicPr>
            <a:picLocks noChangeAspect="1"/>
          </p:cNvPicPr>
          <p:nvPr/>
        </p:nvPicPr>
        <p:blipFill>
          <a:blip r:embed="rId2"/>
          <a:stretch>
            <a:fillRect/>
          </a:stretch>
        </p:blipFill>
        <p:spPr>
          <a:xfrm>
            <a:off x="294309" y="267350"/>
            <a:ext cx="574618" cy="574618"/>
          </a:xfrm>
          <a:prstGeom prst="rect">
            <a:avLst/>
          </a:prstGeom>
        </p:spPr>
      </p:pic>
      <p:sp>
        <p:nvSpPr>
          <p:cNvPr id="14" name="Rectangle 13"/>
          <p:cNvSpPr/>
          <p:nvPr/>
        </p:nvSpPr>
        <p:spPr>
          <a:xfrm>
            <a:off x="294309" y="939799"/>
            <a:ext cx="8547713" cy="5001369"/>
          </a:xfrm>
          <a:prstGeom prst="rect">
            <a:avLst/>
          </a:prstGeom>
        </p:spPr>
        <p:txBody>
          <a:bodyPr wrap="square">
            <a:spAutoFit/>
          </a:bodyPr>
          <a:lstStyle/>
          <a:p>
            <a:pPr indent="-182880">
              <a:spcAft>
                <a:spcPts val="500"/>
              </a:spcAft>
              <a:buClr>
                <a:srgbClr val="969696"/>
              </a:buClr>
              <a:buFont typeface="Arial"/>
              <a:buChar char="•"/>
            </a:pPr>
            <a:endParaRPr lang="en-US" sz="1400" dirty="0" smtClean="0">
              <a:solidFill>
                <a:srgbClr val="FFFFFF"/>
              </a:solidFill>
              <a:latin typeface="Roboto Light"/>
              <a:cs typeface="Roboto Light"/>
            </a:endParaRPr>
          </a:p>
          <a:p>
            <a:pPr indent="-182880">
              <a:spcAft>
                <a:spcPts val="500"/>
              </a:spcAft>
              <a:buClr>
                <a:srgbClr val="969696"/>
              </a:buClr>
              <a:buFont typeface="Arial"/>
              <a:buChar char="•"/>
            </a:pPr>
            <a:endParaRPr lang="en-US" sz="1400" dirty="0" smtClean="0">
              <a:solidFill>
                <a:srgbClr val="FFFFFF"/>
              </a:solidFill>
              <a:latin typeface="Roboto Light"/>
              <a:cs typeface="Roboto Light"/>
            </a:endParaRPr>
          </a:p>
          <a:p>
            <a:pPr indent="-182880">
              <a:spcAft>
                <a:spcPts val="500"/>
              </a:spcAft>
              <a:buClr>
                <a:srgbClr val="969696"/>
              </a:buClr>
            </a:pPr>
            <a:endParaRPr lang="en-US" sz="1400" dirty="0" smtClean="0">
              <a:solidFill>
                <a:srgbClr val="FFFFFF"/>
              </a:solidFill>
              <a:latin typeface="Roboto Light"/>
              <a:cs typeface="Roboto Light"/>
            </a:endParaRPr>
          </a:p>
          <a:p>
            <a:pPr indent="-182880">
              <a:spcAft>
                <a:spcPts val="500"/>
              </a:spcAft>
              <a:buClr>
                <a:srgbClr val="969696"/>
              </a:buClr>
            </a:pPr>
            <a:endParaRPr lang="en-US" sz="1400" dirty="0" smtClean="0">
              <a:solidFill>
                <a:srgbClr val="FFFFFF"/>
              </a:solidFill>
              <a:latin typeface="Roboto Light"/>
              <a:cs typeface="Roboto Light"/>
            </a:endParaRPr>
          </a:p>
          <a:p>
            <a:pPr indent="-182880">
              <a:spcAft>
                <a:spcPts val="500"/>
              </a:spcAft>
              <a:buClr>
                <a:srgbClr val="969696"/>
              </a:buClr>
            </a:pPr>
            <a:endParaRPr lang="en-US" sz="1400" dirty="0" smtClean="0">
              <a:solidFill>
                <a:srgbClr val="FFFFFF"/>
              </a:solidFill>
              <a:latin typeface="Roboto Light"/>
              <a:cs typeface="Roboto Light"/>
            </a:endParaRPr>
          </a:p>
          <a:p>
            <a:pPr indent="-182880">
              <a:spcAft>
                <a:spcPts val="500"/>
              </a:spcAft>
              <a:buClr>
                <a:srgbClr val="969696"/>
              </a:buClr>
            </a:pPr>
            <a:endParaRPr lang="en-US" sz="1400" dirty="0" smtClean="0">
              <a:solidFill>
                <a:srgbClr val="FFFFFF"/>
              </a:solidFill>
              <a:latin typeface="Roboto Light"/>
              <a:cs typeface="Roboto Light"/>
            </a:endParaRPr>
          </a:p>
          <a:p>
            <a:pPr indent="-342900">
              <a:spcAft>
                <a:spcPts val="1200"/>
              </a:spcAft>
              <a:buClr>
                <a:srgbClr val="969696"/>
              </a:buClr>
              <a:buFont typeface="Arial"/>
              <a:buChar char="•"/>
            </a:pPr>
            <a:endParaRPr lang="en-US" sz="1400" dirty="0" smtClean="0">
              <a:solidFill>
                <a:srgbClr val="FFFFFF"/>
              </a:solidFill>
              <a:latin typeface="Roboto Light"/>
              <a:cs typeface="Roboto Light"/>
            </a:endParaRPr>
          </a:p>
          <a:p>
            <a:pPr indent="-342900">
              <a:spcAft>
                <a:spcPts val="1200"/>
              </a:spcAft>
              <a:buClr>
                <a:srgbClr val="969696"/>
              </a:buClr>
              <a:buFont typeface="Arial"/>
              <a:buChar char="•"/>
            </a:pPr>
            <a:endParaRPr lang="en-US" sz="1400" dirty="0" smtClean="0">
              <a:solidFill>
                <a:srgbClr val="FFFFFF"/>
              </a:solidFill>
              <a:latin typeface="Roboto Light"/>
              <a:cs typeface="Roboto Light"/>
            </a:endParaRPr>
          </a:p>
          <a:p>
            <a:pPr indent="-342900">
              <a:spcAft>
                <a:spcPts val="1200"/>
              </a:spcAft>
              <a:buClr>
                <a:srgbClr val="969696"/>
              </a:buClr>
            </a:pPr>
            <a:endParaRPr lang="en-US" sz="1400" dirty="0" smtClean="0">
              <a:solidFill>
                <a:srgbClr val="FFFFFF"/>
              </a:solidFill>
              <a:latin typeface="Roboto Light"/>
              <a:cs typeface="Roboto Light"/>
            </a:endParaRPr>
          </a:p>
          <a:p>
            <a:pPr>
              <a:buFont typeface="Arial"/>
              <a:buChar char="•"/>
            </a:pPr>
            <a:endParaRPr lang="en-US" sz="1400" dirty="0" smtClean="0">
              <a:solidFill>
                <a:srgbClr val="FFFFFF"/>
              </a:solidFill>
              <a:latin typeface="Roboto Light"/>
              <a:cs typeface="Roboto Light"/>
            </a:endParaRPr>
          </a:p>
          <a:p>
            <a:pPr>
              <a:buFont typeface="Arial"/>
              <a:buChar char="•"/>
            </a:pPr>
            <a:endParaRPr lang="en-US" sz="1400" dirty="0" smtClean="0">
              <a:solidFill>
                <a:srgbClr val="FFFFFF"/>
              </a:solidFill>
              <a:latin typeface="Roboto Light"/>
              <a:cs typeface="Roboto Light"/>
            </a:endParaRPr>
          </a:p>
          <a:p>
            <a:endParaRPr lang="en-US" sz="1400" dirty="0" smtClean="0">
              <a:solidFill>
                <a:srgbClr val="FFFFFF"/>
              </a:solidFill>
              <a:latin typeface="Roboto Light"/>
              <a:cs typeface="Roboto Light"/>
            </a:endParaRPr>
          </a:p>
          <a:p>
            <a:endParaRPr lang="en-US" sz="2400" dirty="0" smtClean="0">
              <a:solidFill>
                <a:schemeClr val="bg1"/>
              </a:solidFill>
              <a:latin typeface="Roboto Bold"/>
              <a:cs typeface="Roboto Bold"/>
            </a:endParaRPr>
          </a:p>
          <a:p>
            <a:endParaRPr lang="en-US" sz="2400" dirty="0" smtClean="0">
              <a:solidFill>
                <a:schemeClr val="bg1"/>
              </a:solidFill>
              <a:latin typeface="Roboto Bold"/>
              <a:cs typeface="Roboto Bold"/>
            </a:endParaRPr>
          </a:p>
          <a:p>
            <a:endParaRPr lang="en-US" sz="2400" dirty="0" smtClean="0">
              <a:solidFill>
                <a:schemeClr val="bg1"/>
              </a:solidFill>
              <a:latin typeface="Roboto Bold"/>
              <a:cs typeface="Roboto Bold"/>
            </a:endParaRPr>
          </a:p>
          <a:p>
            <a:endParaRPr lang="en-US" sz="2400" dirty="0">
              <a:solidFill>
                <a:schemeClr val="bg1"/>
              </a:solidFill>
              <a:latin typeface="Roboto Bold"/>
              <a:cs typeface="Roboto Bold"/>
            </a:endParaRPr>
          </a:p>
        </p:txBody>
      </p:sp>
      <p:sp>
        <p:nvSpPr>
          <p:cNvPr id="7" name="Rectangle 6"/>
          <p:cNvSpPr/>
          <p:nvPr/>
        </p:nvSpPr>
        <p:spPr>
          <a:xfrm>
            <a:off x="294309" y="939799"/>
            <a:ext cx="8547713" cy="4789002"/>
          </a:xfrm>
          <a:prstGeom prst="rect">
            <a:avLst/>
          </a:prstGeom>
        </p:spPr>
        <p:txBody>
          <a:bodyPr wrap="square">
            <a:spAutoFit/>
          </a:bodyPr>
          <a:lstStyle/>
          <a:p>
            <a:pPr>
              <a:spcBef>
                <a:spcPct val="30000"/>
              </a:spcBef>
            </a:pPr>
            <a:r>
              <a:rPr lang="en-US" altLang="en-US" sz="1400" dirty="0" smtClean="0">
                <a:solidFill>
                  <a:srgbClr val="FFFFFF"/>
                </a:solidFill>
                <a:latin typeface="Roboto Light"/>
                <a:cs typeface="Roboto Light"/>
              </a:rPr>
              <a:t>Research was conducted with health care providers and patients in the US, France, Italy, the UK and China. </a:t>
            </a:r>
          </a:p>
          <a:p>
            <a:pPr>
              <a:spcBef>
                <a:spcPct val="30000"/>
              </a:spcBef>
            </a:pPr>
            <a:r>
              <a:rPr lang="en-US" altLang="en-US" sz="1400" dirty="0" smtClean="0">
                <a:solidFill>
                  <a:srgbClr val="FFFFFF"/>
                </a:solidFill>
                <a:latin typeface="Roboto Light"/>
                <a:cs typeface="Roboto Light"/>
              </a:rPr>
              <a:t>Total: 89</a:t>
            </a:r>
            <a:r>
              <a:rPr lang="en-US" sz="1400" b="1" dirty="0" smtClean="0">
                <a:solidFill>
                  <a:srgbClr val="003264"/>
                </a:solidFill>
              </a:rPr>
              <a:t> </a:t>
            </a:r>
            <a:r>
              <a:rPr lang="en-US" altLang="en-US" sz="1400" dirty="0" smtClean="0">
                <a:solidFill>
                  <a:srgbClr val="FFFFFF"/>
                </a:solidFill>
                <a:latin typeface="Roboto Light"/>
                <a:cs typeface="Roboto Light"/>
              </a:rPr>
              <a:t>Patients and 95 </a:t>
            </a:r>
            <a:r>
              <a:rPr lang="en-US" altLang="en-US" sz="1400" dirty="0" err="1" smtClean="0">
                <a:solidFill>
                  <a:srgbClr val="FFFFFF"/>
                </a:solidFill>
                <a:latin typeface="Roboto Light"/>
                <a:cs typeface="Roboto Light"/>
              </a:rPr>
              <a:t>HCPs</a:t>
            </a:r>
            <a:endParaRPr lang="en-US" altLang="en-US" sz="1400" dirty="0" smtClean="0">
              <a:solidFill>
                <a:srgbClr val="FFFFFF"/>
              </a:solidFill>
              <a:latin typeface="Roboto Light"/>
              <a:cs typeface="Roboto Light"/>
            </a:endParaRPr>
          </a:p>
          <a:p>
            <a:pPr>
              <a:spcBef>
                <a:spcPct val="30000"/>
              </a:spcBef>
            </a:pPr>
            <a:endParaRPr lang="en-US" altLang="en-US" sz="1400" dirty="0" smtClean="0">
              <a:solidFill>
                <a:srgbClr val="FFFFFF"/>
              </a:solidFill>
              <a:latin typeface="Roboto Light"/>
              <a:cs typeface="Roboto Light"/>
            </a:endParaRPr>
          </a:p>
          <a:p>
            <a:pPr>
              <a:spcBef>
                <a:spcPct val="30000"/>
              </a:spcBef>
            </a:pPr>
            <a:endParaRPr lang="en-US" altLang="en-US" sz="1400" dirty="0" smtClean="0">
              <a:solidFill>
                <a:srgbClr val="FFFFFF"/>
              </a:solidFill>
              <a:latin typeface="Roboto Light"/>
              <a:cs typeface="Roboto Light"/>
            </a:endParaRPr>
          </a:p>
          <a:p>
            <a:pPr>
              <a:spcBef>
                <a:spcPct val="30000"/>
              </a:spcBef>
            </a:pPr>
            <a:endParaRPr lang="en-US" altLang="en-US" sz="1400" dirty="0" smtClean="0">
              <a:solidFill>
                <a:srgbClr val="FFFFFF"/>
              </a:solidFill>
              <a:latin typeface="Roboto Light"/>
              <a:cs typeface="Roboto Light"/>
            </a:endParaRPr>
          </a:p>
          <a:p>
            <a:pPr>
              <a:spcBef>
                <a:spcPct val="30000"/>
              </a:spcBef>
            </a:pPr>
            <a:endParaRPr lang="en-US" altLang="en-US" sz="1400" dirty="0" smtClean="0">
              <a:solidFill>
                <a:srgbClr val="FFFFFF"/>
              </a:solidFill>
              <a:latin typeface="Roboto Light"/>
              <a:cs typeface="Roboto Light"/>
            </a:endParaRPr>
          </a:p>
          <a:p>
            <a:pPr>
              <a:spcBef>
                <a:spcPct val="30000"/>
              </a:spcBef>
            </a:pPr>
            <a:endParaRPr lang="en-US" altLang="en-US" sz="1400" dirty="0" smtClean="0">
              <a:solidFill>
                <a:srgbClr val="FFFFFF"/>
              </a:solidFill>
              <a:latin typeface="Roboto Light"/>
              <a:cs typeface="Roboto Light"/>
            </a:endParaRPr>
          </a:p>
          <a:p>
            <a:pPr>
              <a:spcBef>
                <a:spcPct val="30000"/>
              </a:spcBef>
            </a:pPr>
            <a:endParaRPr lang="en-US" altLang="en-US" sz="1400" dirty="0" smtClean="0">
              <a:solidFill>
                <a:srgbClr val="FFFFFF"/>
              </a:solidFill>
              <a:latin typeface="Roboto Light"/>
              <a:cs typeface="Roboto Light"/>
            </a:endParaRPr>
          </a:p>
          <a:p>
            <a:pPr>
              <a:spcBef>
                <a:spcPct val="30000"/>
              </a:spcBef>
            </a:pPr>
            <a:endParaRPr lang="en-US" altLang="en-US" sz="1400" dirty="0" smtClean="0">
              <a:solidFill>
                <a:srgbClr val="FFFFFF"/>
              </a:solidFill>
              <a:latin typeface="Roboto Light"/>
              <a:cs typeface="Roboto Light"/>
            </a:endParaRPr>
          </a:p>
          <a:p>
            <a:pPr>
              <a:spcBef>
                <a:spcPct val="30000"/>
              </a:spcBef>
            </a:pPr>
            <a:endParaRPr lang="en-US" altLang="en-US" sz="1400" dirty="0" smtClean="0">
              <a:solidFill>
                <a:srgbClr val="FFFFFF"/>
              </a:solidFill>
              <a:latin typeface="Roboto Light"/>
              <a:cs typeface="Roboto Light"/>
            </a:endParaRPr>
          </a:p>
          <a:p>
            <a:pPr>
              <a:spcBef>
                <a:spcPct val="30000"/>
              </a:spcBef>
            </a:pPr>
            <a:endParaRPr lang="en-US" altLang="en-US" sz="1400" dirty="0" smtClean="0">
              <a:solidFill>
                <a:srgbClr val="FFFFFF"/>
              </a:solidFill>
              <a:latin typeface="Roboto Light"/>
              <a:cs typeface="Roboto Light"/>
            </a:endParaRPr>
          </a:p>
          <a:p>
            <a:pPr>
              <a:spcBef>
                <a:spcPct val="30000"/>
              </a:spcBef>
            </a:pPr>
            <a:endParaRPr lang="en-US" altLang="en-US" sz="1400" dirty="0" smtClean="0">
              <a:solidFill>
                <a:srgbClr val="FFFFFF"/>
              </a:solidFill>
              <a:latin typeface="Roboto Light"/>
              <a:cs typeface="Roboto Light"/>
            </a:endParaRPr>
          </a:p>
          <a:p>
            <a:pPr>
              <a:spcBef>
                <a:spcPct val="30000"/>
              </a:spcBef>
            </a:pPr>
            <a:endParaRPr lang="en-US" altLang="en-US" sz="1400" dirty="0" smtClean="0">
              <a:solidFill>
                <a:srgbClr val="FFFFFF"/>
              </a:solidFill>
              <a:latin typeface="Roboto Light"/>
              <a:cs typeface="Roboto Light"/>
            </a:endParaRPr>
          </a:p>
          <a:p>
            <a:pPr>
              <a:spcBef>
                <a:spcPct val="30000"/>
              </a:spcBef>
            </a:pPr>
            <a:r>
              <a:rPr lang="en-US" altLang="en-US" sz="1400" dirty="0" smtClean="0">
                <a:solidFill>
                  <a:srgbClr val="FFFFFF"/>
                </a:solidFill>
                <a:latin typeface="Roboto Light"/>
                <a:cs typeface="Roboto Light"/>
              </a:rPr>
              <a:t>Surveys </a:t>
            </a:r>
          </a:p>
          <a:p>
            <a:pPr>
              <a:spcBef>
                <a:spcPct val="30000"/>
              </a:spcBef>
            </a:pPr>
            <a:endParaRPr lang="en-US" altLang="en-US" sz="1400" dirty="0" smtClean="0">
              <a:solidFill>
                <a:srgbClr val="FFFFFF"/>
              </a:solidFill>
              <a:latin typeface="Roboto Light"/>
              <a:cs typeface="Roboto Light"/>
            </a:endParaRPr>
          </a:p>
          <a:p>
            <a:pPr>
              <a:spcBef>
                <a:spcPct val="30000"/>
              </a:spcBef>
            </a:pPr>
            <a:endParaRPr lang="en-US" altLang="en-US" sz="1400" dirty="0" smtClean="0">
              <a:solidFill>
                <a:srgbClr val="FFFFFF"/>
              </a:solidFill>
              <a:latin typeface="Roboto Light"/>
              <a:cs typeface="Roboto Light"/>
            </a:endParaRPr>
          </a:p>
          <a:p>
            <a:pPr>
              <a:spcBef>
                <a:spcPct val="30000"/>
              </a:spcBef>
            </a:pPr>
            <a:r>
              <a:rPr lang="en-US" altLang="en-US" sz="1400" dirty="0" smtClean="0">
                <a:solidFill>
                  <a:srgbClr val="FFFFFF"/>
                </a:solidFill>
                <a:latin typeface="Roboto Light"/>
                <a:cs typeface="Roboto Light"/>
              </a:rPr>
              <a:t>Photo Gallery (part of interviews and surveys)</a:t>
            </a:r>
            <a:endParaRPr lang="en-US" sz="2400" dirty="0">
              <a:solidFill>
                <a:schemeClr val="bg1"/>
              </a:solidFill>
              <a:latin typeface="Roboto Bold"/>
              <a:cs typeface="Roboto Bold"/>
            </a:endParaRPr>
          </a:p>
        </p:txBody>
      </p:sp>
      <p:sp>
        <p:nvSpPr>
          <p:cNvPr id="8" name="TextBox 7"/>
          <p:cNvSpPr txBox="1"/>
          <p:nvPr/>
        </p:nvSpPr>
        <p:spPr>
          <a:xfrm>
            <a:off x="6342033" y="1415595"/>
            <a:ext cx="1490133" cy="830997"/>
          </a:xfrm>
          <a:prstGeom prst="rect">
            <a:avLst/>
          </a:prstGeom>
          <a:noFill/>
        </p:spPr>
        <p:txBody>
          <a:bodyPr wrap="square" rtlCol="0">
            <a:spAutoFit/>
          </a:bodyPr>
          <a:lstStyle/>
          <a:p>
            <a:pPr marL="0" lvl="1" indent="0">
              <a:spcAft>
                <a:spcPts val="0"/>
              </a:spcAft>
              <a:buFontTx/>
              <a:buNone/>
            </a:pPr>
            <a:r>
              <a:rPr lang="en-US" sz="1000" kern="0" dirty="0" smtClean="0">
                <a:solidFill>
                  <a:srgbClr val="FFFFFF"/>
                </a:solidFill>
                <a:latin typeface="Roboto Light"/>
                <a:cs typeface="Roboto Light"/>
              </a:rPr>
              <a:t>New York</a:t>
            </a:r>
          </a:p>
          <a:p>
            <a:pPr marL="0" lvl="1" indent="0">
              <a:spcAft>
                <a:spcPts val="0"/>
              </a:spcAft>
              <a:buFontTx/>
              <a:buNone/>
            </a:pPr>
            <a:r>
              <a:rPr lang="en-US" sz="1000" kern="0" dirty="0" smtClean="0">
                <a:solidFill>
                  <a:srgbClr val="FFFFFF"/>
                </a:solidFill>
                <a:latin typeface="Roboto Light"/>
                <a:cs typeface="Roboto Light"/>
              </a:rPr>
              <a:t>Miami</a:t>
            </a:r>
          </a:p>
          <a:p>
            <a:pPr marL="0" lvl="1" indent="0">
              <a:spcAft>
                <a:spcPts val="0"/>
              </a:spcAft>
              <a:buFontTx/>
              <a:buNone/>
            </a:pPr>
            <a:r>
              <a:rPr lang="en-US" sz="1000" kern="0" dirty="0" smtClean="0">
                <a:solidFill>
                  <a:srgbClr val="FFFFFF"/>
                </a:solidFill>
                <a:latin typeface="Roboto Light"/>
                <a:cs typeface="Roboto Light"/>
              </a:rPr>
              <a:t>Indianapolis</a:t>
            </a:r>
          </a:p>
          <a:p>
            <a:endParaRPr lang="en-US" dirty="0">
              <a:latin typeface="Roboto Light"/>
              <a:cs typeface="Roboto Light"/>
            </a:endParaRPr>
          </a:p>
        </p:txBody>
      </p:sp>
      <p:sp>
        <p:nvSpPr>
          <p:cNvPr id="9" name="Content Placeholder 8"/>
          <p:cNvSpPr txBox="1">
            <a:spLocks/>
          </p:cNvSpPr>
          <p:nvPr/>
        </p:nvSpPr>
        <p:spPr bwMode="auto">
          <a:xfrm>
            <a:off x="6392835" y="2971800"/>
            <a:ext cx="1621778" cy="553998"/>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ts val="0"/>
              </a:spcBef>
              <a:spcAft>
                <a:spcPts val="1200"/>
              </a:spcAft>
              <a:buClr>
                <a:srgbClr val="969696"/>
              </a:buClr>
              <a:buFont typeface="Wingdings" pitchFamily="2" charset="2"/>
              <a:buBlip>
                <a:blip r:embed="rId3"/>
              </a:buBlip>
              <a:defRPr sz="2400">
                <a:solidFill>
                  <a:srgbClr val="003264"/>
                </a:solidFill>
                <a:latin typeface="Arial" panose="020B0604020202020204" pitchFamily="34" charset="0"/>
                <a:ea typeface="+mn-ea"/>
                <a:cs typeface="Arial" panose="020B0604020202020204" pitchFamily="34" charset="0"/>
              </a:defRPr>
            </a:lvl1pPr>
            <a:lvl2pPr marL="714375" indent="-285750" algn="l" rtl="0" eaLnBrk="0" fontAlgn="base" hangingPunct="0">
              <a:spcBef>
                <a:spcPts val="0"/>
              </a:spcBef>
              <a:spcAft>
                <a:spcPts val="1200"/>
              </a:spcAft>
              <a:buClr>
                <a:srgbClr val="969696"/>
              </a:buClr>
              <a:buChar char="–"/>
              <a:defRPr sz="2000">
                <a:solidFill>
                  <a:srgbClr val="003264"/>
                </a:solidFill>
                <a:latin typeface="Arial" panose="020B0604020202020204" pitchFamily="34" charset="0"/>
                <a:cs typeface="Arial" panose="020B0604020202020204" pitchFamily="34" charset="0"/>
              </a:defRPr>
            </a:lvl2pPr>
            <a:lvl3pPr marL="990600" indent="-228600" algn="l" rtl="0" eaLnBrk="0" fontAlgn="base" hangingPunct="0">
              <a:spcBef>
                <a:spcPts val="0"/>
              </a:spcBef>
              <a:spcAft>
                <a:spcPts val="600"/>
              </a:spcAft>
              <a:buClr>
                <a:srgbClr val="969696"/>
              </a:buClr>
              <a:buChar char="•"/>
              <a:defRPr>
                <a:solidFill>
                  <a:srgbClr val="003264"/>
                </a:solidFill>
                <a:latin typeface="Arial" panose="020B0604020202020204" pitchFamily="34" charset="0"/>
                <a:cs typeface="Arial" panose="020B0604020202020204" pitchFamily="34" charset="0"/>
              </a:defRPr>
            </a:lvl3pPr>
            <a:lvl4pPr marL="628650" indent="-285750" algn="l" rtl="0" eaLnBrk="0" fontAlgn="base" hangingPunct="0">
              <a:spcBef>
                <a:spcPts val="0"/>
              </a:spcBef>
              <a:spcAft>
                <a:spcPts val="600"/>
              </a:spcAft>
              <a:buClr>
                <a:srgbClr val="969696"/>
              </a:buClr>
              <a:buChar char="–"/>
              <a:defRPr sz="1600">
                <a:solidFill>
                  <a:srgbClr val="003264"/>
                </a:solidFill>
                <a:latin typeface="Arial" panose="020B0604020202020204" pitchFamily="34" charset="0"/>
                <a:cs typeface="Arial" panose="020B0604020202020204" pitchFamily="34" charset="0"/>
              </a:defRPr>
            </a:lvl4pPr>
            <a:lvl5pPr marL="628650" indent="-285750" algn="l" rtl="0" eaLnBrk="0" fontAlgn="base" hangingPunct="0">
              <a:spcBef>
                <a:spcPct val="20000"/>
              </a:spcBef>
              <a:spcAft>
                <a:spcPct val="0"/>
              </a:spcAft>
              <a:buClr>
                <a:srgbClr val="969696"/>
              </a:buClr>
              <a:buChar char="»"/>
              <a:defRPr sz="1600">
                <a:solidFill>
                  <a:srgbClr val="003264"/>
                </a:solidFill>
                <a:latin typeface="+mn-lt"/>
                <a:cs typeface="+mn-cs"/>
              </a:defRPr>
            </a:lvl5pPr>
            <a:lvl6pPr marL="2514600" indent="-228600" algn="l" rtl="0" fontAlgn="base">
              <a:spcBef>
                <a:spcPct val="20000"/>
              </a:spcBef>
              <a:spcAft>
                <a:spcPct val="0"/>
              </a:spcAft>
              <a:buClr>
                <a:srgbClr val="969696"/>
              </a:buClr>
              <a:buChar char="»"/>
              <a:defRPr sz="1600">
                <a:solidFill>
                  <a:srgbClr val="003264"/>
                </a:solidFill>
                <a:latin typeface="+mn-lt"/>
                <a:cs typeface="+mn-cs"/>
              </a:defRPr>
            </a:lvl6pPr>
            <a:lvl7pPr marL="2971800" indent="-228600" algn="l" rtl="0" fontAlgn="base">
              <a:spcBef>
                <a:spcPct val="20000"/>
              </a:spcBef>
              <a:spcAft>
                <a:spcPct val="0"/>
              </a:spcAft>
              <a:buClr>
                <a:srgbClr val="969696"/>
              </a:buClr>
              <a:buChar char="»"/>
              <a:defRPr sz="1600">
                <a:solidFill>
                  <a:srgbClr val="003264"/>
                </a:solidFill>
                <a:latin typeface="+mn-lt"/>
                <a:cs typeface="+mn-cs"/>
              </a:defRPr>
            </a:lvl7pPr>
            <a:lvl8pPr marL="3429000" indent="-228600" algn="l" rtl="0" fontAlgn="base">
              <a:spcBef>
                <a:spcPct val="20000"/>
              </a:spcBef>
              <a:spcAft>
                <a:spcPct val="0"/>
              </a:spcAft>
              <a:buClr>
                <a:srgbClr val="969696"/>
              </a:buClr>
              <a:buChar char="»"/>
              <a:defRPr sz="1600">
                <a:solidFill>
                  <a:srgbClr val="003264"/>
                </a:solidFill>
                <a:latin typeface="+mn-lt"/>
                <a:cs typeface="+mn-cs"/>
              </a:defRPr>
            </a:lvl8pPr>
            <a:lvl9pPr marL="3886200" indent="-228600" algn="l" rtl="0" fontAlgn="base">
              <a:spcBef>
                <a:spcPct val="20000"/>
              </a:spcBef>
              <a:spcAft>
                <a:spcPct val="0"/>
              </a:spcAft>
              <a:buClr>
                <a:srgbClr val="969696"/>
              </a:buClr>
              <a:buChar char="»"/>
              <a:defRPr sz="1600">
                <a:solidFill>
                  <a:srgbClr val="003264"/>
                </a:solidFill>
                <a:latin typeface="+mn-lt"/>
                <a:cs typeface="+mn-cs"/>
              </a:defRPr>
            </a:lvl9pPr>
          </a:lstStyle>
          <a:p>
            <a:pPr marL="0" lvl="1" indent="0">
              <a:spcAft>
                <a:spcPts val="0"/>
              </a:spcAft>
              <a:buFontTx/>
              <a:buNone/>
            </a:pPr>
            <a:r>
              <a:rPr lang="en-US" sz="1000" kern="0" dirty="0" smtClean="0">
                <a:solidFill>
                  <a:srgbClr val="FFFFFF"/>
                </a:solidFill>
                <a:latin typeface="Roboto Light"/>
                <a:cs typeface="Roboto Light"/>
              </a:rPr>
              <a:t>London</a:t>
            </a:r>
          </a:p>
          <a:p>
            <a:pPr marL="0" lvl="1" indent="0">
              <a:spcAft>
                <a:spcPts val="0"/>
              </a:spcAft>
              <a:buFontTx/>
              <a:buNone/>
            </a:pPr>
            <a:r>
              <a:rPr lang="en-US" sz="1000" kern="0" dirty="0" smtClean="0">
                <a:solidFill>
                  <a:srgbClr val="FFFFFF"/>
                </a:solidFill>
                <a:latin typeface="Roboto Light"/>
                <a:cs typeface="Roboto Light"/>
              </a:rPr>
              <a:t>Paris</a:t>
            </a:r>
          </a:p>
          <a:p>
            <a:pPr marL="0" lvl="1" indent="0">
              <a:spcAft>
                <a:spcPts val="0"/>
              </a:spcAft>
              <a:buFontTx/>
              <a:buNone/>
            </a:pPr>
            <a:r>
              <a:rPr lang="en-US" sz="1000" kern="0" dirty="0" smtClean="0">
                <a:solidFill>
                  <a:srgbClr val="FFFFFF"/>
                </a:solidFill>
                <a:latin typeface="Roboto Light"/>
                <a:cs typeface="Roboto Light"/>
              </a:rPr>
              <a:t>Milan</a:t>
            </a:r>
          </a:p>
        </p:txBody>
      </p:sp>
      <p:sp>
        <p:nvSpPr>
          <p:cNvPr id="10" name="Content Placeholder 8"/>
          <p:cNvSpPr txBox="1">
            <a:spLocks/>
          </p:cNvSpPr>
          <p:nvPr/>
        </p:nvSpPr>
        <p:spPr bwMode="auto">
          <a:xfrm>
            <a:off x="6443637" y="4538134"/>
            <a:ext cx="1621778" cy="246221"/>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ts val="0"/>
              </a:spcBef>
              <a:spcAft>
                <a:spcPts val="1200"/>
              </a:spcAft>
              <a:buClr>
                <a:srgbClr val="969696"/>
              </a:buClr>
              <a:buFont typeface="Wingdings" pitchFamily="2" charset="2"/>
              <a:buBlip>
                <a:blip r:embed="rId3"/>
              </a:buBlip>
              <a:defRPr sz="2400">
                <a:solidFill>
                  <a:srgbClr val="003264"/>
                </a:solidFill>
                <a:latin typeface="Arial" panose="020B0604020202020204" pitchFamily="34" charset="0"/>
                <a:ea typeface="+mn-ea"/>
                <a:cs typeface="Arial" panose="020B0604020202020204" pitchFamily="34" charset="0"/>
              </a:defRPr>
            </a:lvl1pPr>
            <a:lvl2pPr marL="714375" indent="-285750" algn="l" rtl="0" eaLnBrk="0" fontAlgn="base" hangingPunct="0">
              <a:spcBef>
                <a:spcPts val="0"/>
              </a:spcBef>
              <a:spcAft>
                <a:spcPts val="1200"/>
              </a:spcAft>
              <a:buClr>
                <a:srgbClr val="969696"/>
              </a:buClr>
              <a:buChar char="–"/>
              <a:defRPr sz="2000">
                <a:solidFill>
                  <a:srgbClr val="003264"/>
                </a:solidFill>
                <a:latin typeface="Arial" panose="020B0604020202020204" pitchFamily="34" charset="0"/>
                <a:cs typeface="Arial" panose="020B0604020202020204" pitchFamily="34" charset="0"/>
              </a:defRPr>
            </a:lvl2pPr>
            <a:lvl3pPr marL="990600" indent="-228600" algn="l" rtl="0" eaLnBrk="0" fontAlgn="base" hangingPunct="0">
              <a:spcBef>
                <a:spcPts val="0"/>
              </a:spcBef>
              <a:spcAft>
                <a:spcPts val="600"/>
              </a:spcAft>
              <a:buClr>
                <a:srgbClr val="969696"/>
              </a:buClr>
              <a:buChar char="•"/>
              <a:defRPr>
                <a:solidFill>
                  <a:srgbClr val="003264"/>
                </a:solidFill>
                <a:latin typeface="Arial" panose="020B0604020202020204" pitchFamily="34" charset="0"/>
                <a:cs typeface="Arial" panose="020B0604020202020204" pitchFamily="34" charset="0"/>
              </a:defRPr>
            </a:lvl3pPr>
            <a:lvl4pPr marL="628650" indent="-285750" algn="l" rtl="0" eaLnBrk="0" fontAlgn="base" hangingPunct="0">
              <a:spcBef>
                <a:spcPts val="0"/>
              </a:spcBef>
              <a:spcAft>
                <a:spcPts val="600"/>
              </a:spcAft>
              <a:buClr>
                <a:srgbClr val="969696"/>
              </a:buClr>
              <a:buChar char="–"/>
              <a:defRPr sz="1600">
                <a:solidFill>
                  <a:srgbClr val="003264"/>
                </a:solidFill>
                <a:latin typeface="Arial" panose="020B0604020202020204" pitchFamily="34" charset="0"/>
                <a:cs typeface="Arial" panose="020B0604020202020204" pitchFamily="34" charset="0"/>
              </a:defRPr>
            </a:lvl4pPr>
            <a:lvl5pPr marL="628650" indent="-285750" algn="l" rtl="0" eaLnBrk="0" fontAlgn="base" hangingPunct="0">
              <a:spcBef>
                <a:spcPct val="20000"/>
              </a:spcBef>
              <a:spcAft>
                <a:spcPct val="0"/>
              </a:spcAft>
              <a:buClr>
                <a:srgbClr val="969696"/>
              </a:buClr>
              <a:buChar char="»"/>
              <a:defRPr sz="1600">
                <a:solidFill>
                  <a:srgbClr val="003264"/>
                </a:solidFill>
                <a:latin typeface="+mn-lt"/>
                <a:cs typeface="+mn-cs"/>
              </a:defRPr>
            </a:lvl5pPr>
            <a:lvl6pPr marL="2514600" indent="-228600" algn="l" rtl="0" fontAlgn="base">
              <a:spcBef>
                <a:spcPct val="20000"/>
              </a:spcBef>
              <a:spcAft>
                <a:spcPct val="0"/>
              </a:spcAft>
              <a:buClr>
                <a:srgbClr val="969696"/>
              </a:buClr>
              <a:buChar char="»"/>
              <a:defRPr sz="1600">
                <a:solidFill>
                  <a:srgbClr val="003264"/>
                </a:solidFill>
                <a:latin typeface="+mn-lt"/>
                <a:cs typeface="+mn-cs"/>
              </a:defRPr>
            </a:lvl6pPr>
            <a:lvl7pPr marL="2971800" indent="-228600" algn="l" rtl="0" fontAlgn="base">
              <a:spcBef>
                <a:spcPct val="20000"/>
              </a:spcBef>
              <a:spcAft>
                <a:spcPct val="0"/>
              </a:spcAft>
              <a:buClr>
                <a:srgbClr val="969696"/>
              </a:buClr>
              <a:buChar char="»"/>
              <a:defRPr sz="1600">
                <a:solidFill>
                  <a:srgbClr val="003264"/>
                </a:solidFill>
                <a:latin typeface="+mn-lt"/>
                <a:cs typeface="+mn-cs"/>
              </a:defRPr>
            </a:lvl7pPr>
            <a:lvl8pPr marL="3429000" indent="-228600" algn="l" rtl="0" fontAlgn="base">
              <a:spcBef>
                <a:spcPct val="20000"/>
              </a:spcBef>
              <a:spcAft>
                <a:spcPct val="0"/>
              </a:spcAft>
              <a:buClr>
                <a:srgbClr val="969696"/>
              </a:buClr>
              <a:buChar char="»"/>
              <a:defRPr sz="1600">
                <a:solidFill>
                  <a:srgbClr val="003264"/>
                </a:solidFill>
                <a:latin typeface="+mn-lt"/>
                <a:cs typeface="+mn-cs"/>
              </a:defRPr>
            </a:lvl8pPr>
            <a:lvl9pPr marL="3886200" indent="-228600" algn="l" rtl="0" fontAlgn="base">
              <a:spcBef>
                <a:spcPct val="20000"/>
              </a:spcBef>
              <a:spcAft>
                <a:spcPct val="0"/>
              </a:spcAft>
              <a:buClr>
                <a:srgbClr val="969696"/>
              </a:buClr>
              <a:buChar char="»"/>
              <a:defRPr sz="1600">
                <a:solidFill>
                  <a:srgbClr val="003264"/>
                </a:solidFill>
                <a:latin typeface="+mn-lt"/>
                <a:cs typeface="+mn-cs"/>
              </a:defRPr>
            </a:lvl9pPr>
          </a:lstStyle>
          <a:p>
            <a:pPr marL="0" lvl="1" indent="0">
              <a:spcAft>
                <a:spcPts val="0"/>
              </a:spcAft>
              <a:buFontTx/>
              <a:buNone/>
            </a:pPr>
            <a:r>
              <a:rPr lang="en-US" sz="1000" kern="0" dirty="0" smtClean="0">
                <a:solidFill>
                  <a:srgbClr val="FFFFFF"/>
                </a:solidFill>
                <a:latin typeface="Roboto Light"/>
                <a:cs typeface="Roboto Light"/>
              </a:rPr>
              <a:t>Shanghai</a:t>
            </a:r>
          </a:p>
        </p:txBody>
      </p:sp>
      <p:pic>
        <p:nvPicPr>
          <p:cNvPr id="13" name="Picture 12" descr="Untitled-1.png"/>
          <p:cNvPicPr>
            <a:picLocks noChangeAspect="1"/>
          </p:cNvPicPr>
          <p:nvPr/>
        </p:nvPicPr>
        <p:blipFill>
          <a:blip r:embed="rId4"/>
          <a:stretch>
            <a:fillRect/>
          </a:stretch>
        </p:blipFill>
        <p:spPr>
          <a:xfrm>
            <a:off x="7152922" y="751825"/>
            <a:ext cx="1689100" cy="4927600"/>
          </a:xfrm>
          <a:prstGeom prst="rect">
            <a:avLst/>
          </a:prstGeom>
        </p:spPr>
      </p:pic>
      <p:sp>
        <p:nvSpPr>
          <p:cNvPr id="15" name="TextBox 14"/>
          <p:cNvSpPr txBox="1"/>
          <p:nvPr/>
        </p:nvSpPr>
        <p:spPr>
          <a:xfrm>
            <a:off x="6342033" y="2305057"/>
            <a:ext cx="2318303" cy="461665"/>
          </a:xfrm>
          <a:prstGeom prst="rect">
            <a:avLst/>
          </a:prstGeom>
          <a:noFill/>
        </p:spPr>
        <p:txBody>
          <a:bodyPr wrap="square" rtlCol="0">
            <a:spAutoFit/>
          </a:bodyPr>
          <a:lstStyle/>
          <a:p>
            <a:pPr fontAlgn="base">
              <a:spcBef>
                <a:spcPct val="0"/>
              </a:spcBef>
              <a:spcAft>
                <a:spcPct val="0"/>
              </a:spcAft>
            </a:pPr>
            <a:r>
              <a:rPr lang="en-US" sz="1200" dirty="0">
                <a:solidFill>
                  <a:srgbClr val="FFFFFF"/>
                </a:solidFill>
                <a:latin typeface="Roboto Light"/>
                <a:cs typeface="Roboto Light"/>
              </a:rPr>
              <a:t>29 Patients 13 Endos 13 PCPs 12 Nurses</a:t>
            </a:r>
          </a:p>
        </p:txBody>
      </p:sp>
      <p:sp>
        <p:nvSpPr>
          <p:cNvPr id="16" name="TextBox 15"/>
          <p:cNvSpPr txBox="1"/>
          <p:nvPr/>
        </p:nvSpPr>
        <p:spPr>
          <a:xfrm>
            <a:off x="6342033" y="3803744"/>
            <a:ext cx="2624167" cy="461665"/>
          </a:xfrm>
          <a:prstGeom prst="rect">
            <a:avLst/>
          </a:prstGeom>
          <a:noFill/>
        </p:spPr>
        <p:txBody>
          <a:bodyPr wrap="square" rtlCol="0">
            <a:spAutoFit/>
          </a:bodyPr>
          <a:lstStyle/>
          <a:p>
            <a:pPr fontAlgn="base">
              <a:spcBef>
                <a:spcPct val="0"/>
              </a:spcBef>
              <a:spcAft>
                <a:spcPct val="0"/>
              </a:spcAft>
            </a:pPr>
            <a:r>
              <a:rPr lang="en-US" sz="1200" dirty="0">
                <a:solidFill>
                  <a:srgbClr val="FFFFFF"/>
                </a:solidFill>
                <a:latin typeface="Roboto Light"/>
                <a:cs typeface="Roboto Light"/>
              </a:rPr>
              <a:t>45 Patients 18 Endos 6 PCPs 18 Nurses</a:t>
            </a:r>
          </a:p>
        </p:txBody>
      </p:sp>
      <p:sp>
        <p:nvSpPr>
          <p:cNvPr id="17" name="TextBox 16"/>
          <p:cNvSpPr txBox="1"/>
          <p:nvPr/>
        </p:nvSpPr>
        <p:spPr>
          <a:xfrm>
            <a:off x="6392835" y="5372389"/>
            <a:ext cx="2284436" cy="461665"/>
          </a:xfrm>
          <a:prstGeom prst="rect">
            <a:avLst/>
          </a:prstGeom>
          <a:noFill/>
        </p:spPr>
        <p:txBody>
          <a:bodyPr wrap="square" rtlCol="0">
            <a:spAutoFit/>
          </a:bodyPr>
          <a:lstStyle/>
          <a:p>
            <a:pPr fontAlgn="base">
              <a:spcBef>
                <a:spcPct val="0"/>
              </a:spcBef>
              <a:spcAft>
                <a:spcPct val="0"/>
              </a:spcAft>
            </a:pPr>
            <a:r>
              <a:rPr lang="en-US" sz="1200" dirty="0">
                <a:solidFill>
                  <a:srgbClr val="FFFFFF"/>
                </a:solidFill>
                <a:latin typeface="Roboto Light"/>
                <a:cs typeface="Roboto Light"/>
              </a:rPr>
              <a:t>45 Patients 18 Endos 6 PCPs 18 Nurses</a:t>
            </a:r>
          </a:p>
        </p:txBody>
      </p:sp>
      <p:cxnSp>
        <p:nvCxnSpPr>
          <p:cNvPr id="19" name="Straight Connector 18"/>
          <p:cNvCxnSpPr/>
          <p:nvPr/>
        </p:nvCxnSpPr>
        <p:spPr>
          <a:xfrm rot="5400000">
            <a:off x="3979904" y="3624824"/>
            <a:ext cx="4418459" cy="1588"/>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362144" y="1701800"/>
            <a:ext cx="5680111" cy="3231654"/>
          </a:xfrm>
          <a:prstGeom prst="rect">
            <a:avLst/>
          </a:prstGeom>
          <a:noFill/>
        </p:spPr>
        <p:txBody>
          <a:bodyPr wrap="square" rtlCol="0">
            <a:spAutoFit/>
          </a:bodyPr>
          <a:lstStyle/>
          <a:p>
            <a:r>
              <a:rPr lang="en-US" sz="1400" dirty="0" smtClean="0">
                <a:solidFill>
                  <a:srgbClr val="FFFFFF"/>
                </a:solidFill>
                <a:latin typeface="Roboto Light"/>
                <a:cs typeface="Roboto Light"/>
              </a:rPr>
              <a:t>89 Patients: 60 min interviews</a:t>
            </a:r>
          </a:p>
          <a:p>
            <a:endParaRPr lang="en-US" sz="1200" dirty="0" smtClean="0">
              <a:solidFill>
                <a:srgbClr val="FFFFFF"/>
              </a:solidFill>
              <a:latin typeface="Roboto Light"/>
              <a:cs typeface="Roboto Light"/>
            </a:endParaRPr>
          </a:p>
          <a:p>
            <a:r>
              <a:rPr lang="en-US" sz="1200" dirty="0" smtClean="0">
                <a:solidFill>
                  <a:srgbClr val="FFFFFF"/>
                </a:solidFill>
                <a:latin typeface="Roboto Light"/>
                <a:cs typeface="Roboto Light"/>
              </a:rPr>
              <a:t>• </a:t>
            </a:r>
            <a:r>
              <a:rPr lang="en-US" sz="1400" dirty="0" smtClean="0">
                <a:solidFill>
                  <a:srgbClr val="FFFFFF"/>
                </a:solidFill>
                <a:latin typeface="Roboto Light"/>
                <a:cs typeface="Roboto Light"/>
              </a:rPr>
              <a:t>T2D (male &amp; female, mix of ages, time since diagnosis)</a:t>
            </a:r>
          </a:p>
          <a:p>
            <a:r>
              <a:rPr lang="en-US" sz="1400" dirty="0" smtClean="0">
                <a:solidFill>
                  <a:srgbClr val="FFFFFF"/>
                </a:solidFill>
                <a:latin typeface="Roboto Light"/>
                <a:cs typeface="Roboto Light"/>
              </a:rPr>
              <a:t>• Basal insulin initiation within past 6-24 months</a:t>
            </a:r>
          </a:p>
          <a:p>
            <a:r>
              <a:rPr lang="en-US" sz="1400" dirty="0" smtClean="0">
                <a:solidFill>
                  <a:srgbClr val="FFFFFF"/>
                </a:solidFill>
                <a:latin typeface="Roboto Light"/>
                <a:cs typeface="Roboto Light"/>
              </a:rPr>
              <a:t> </a:t>
            </a:r>
          </a:p>
          <a:p>
            <a:r>
              <a:rPr lang="en-US" sz="1400" dirty="0" smtClean="0">
                <a:solidFill>
                  <a:srgbClr val="FFFFFF"/>
                </a:solidFill>
                <a:latin typeface="Roboto Light"/>
                <a:cs typeface="Roboto Light"/>
              </a:rPr>
              <a:t>95 </a:t>
            </a:r>
            <a:r>
              <a:rPr lang="en-US" sz="1400" dirty="0" err="1" smtClean="0">
                <a:solidFill>
                  <a:srgbClr val="FFFFFF"/>
                </a:solidFill>
                <a:latin typeface="Roboto Light"/>
                <a:cs typeface="Roboto Light"/>
              </a:rPr>
              <a:t>HCPs</a:t>
            </a:r>
            <a:r>
              <a:rPr lang="en-US" sz="1400" dirty="0" smtClean="0">
                <a:solidFill>
                  <a:srgbClr val="FFFFFF"/>
                </a:solidFill>
                <a:latin typeface="Roboto Light"/>
                <a:cs typeface="Roboto Light"/>
              </a:rPr>
              <a:t>: 90 min mini-groups (2-3 per group)</a:t>
            </a:r>
          </a:p>
          <a:p>
            <a:r>
              <a:rPr lang="en-US" sz="1400" dirty="0" smtClean="0">
                <a:solidFill>
                  <a:srgbClr val="FFFFFF"/>
                </a:solidFill>
                <a:latin typeface="Roboto Light"/>
                <a:cs typeface="Roboto Light"/>
              </a:rPr>
              <a:t>• Board certified and treat Type 2 Diabetes</a:t>
            </a:r>
          </a:p>
          <a:p>
            <a:r>
              <a:rPr lang="en-US" sz="1400" dirty="0" smtClean="0">
                <a:solidFill>
                  <a:srgbClr val="FFFFFF"/>
                </a:solidFill>
                <a:latin typeface="Roboto Light"/>
                <a:cs typeface="Roboto Light"/>
              </a:rPr>
              <a:t>• In practice 3 to 30 years</a:t>
            </a:r>
          </a:p>
          <a:p>
            <a:r>
              <a:rPr lang="en-US" sz="1400" dirty="0" smtClean="0">
                <a:solidFill>
                  <a:srgbClr val="FFFFFF"/>
                </a:solidFill>
                <a:latin typeface="Roboto Light"/>
                <a:cs typeface="Roboto Light"/>
              </a:rPr>
              <a:t>• Spend 70%+ of time in direct patient care</a:t>
            </a:r>
          </a:p>
          <a:p>
            <a:r>
              <a:rPr lang="en-US" sz="1400" dirty="0" smtClean="0">
                <a:solidFill>
                  <a:srgbClr val="FFFFFF"/>
                </a:solidFill>
                <a:latin typeface="Roboto Light"/>
                <a:cs typeface="Roboto Light"/>
              </a:rPr>
              <a:t>• Prescribe  and train T2D patients on insulin therapies and titration</a:t>
            </a:r>
          </a:p>
          <a:p>
            <a:endParaRPr lang="en-US" sz="1200" dirty="0" smtClean="0">
              <a:solidFill>
                <a:srgbClr val="FFFFFF"/>
              </a:solidFill>
              <a:latin typeface="Roboto Light"/>
              <a:cs typeface="Roboto Light"/>
            </a:endParaRPr>
          </a:p>
          <a:p>
            <a:r>
              <a:rPr lang="en-US" sz="1000" i="1" baseline="30000" dirty="0" smtClean="0">
                <a:solidFill>
                  <a:srgbClr val="FFFFFF"/>
                </a:solidFill>
              </a:rPr>
              <a:t>*</a:t>
            </a:r>
            <a:r>
              <a:rPr lang="en-US" sz="1000" i="1" dirty="0" smtClean="0">
                <a:solidFill>
                  <a:srgbClr val="FFFFFF"/>
                </a:solidFill>
              </a:rPr>
              <a:t>HCP interviews in China were conducted as individuals to  eliminate potential bias introduced by cultural norms experienced in group settings.</a:t>
            </a:r>
          </a:p>
          <a:p>
            <a:endParaRPr lang="en-US" sz="1200" dirty="0" smtClean="0">
              <a:solidFill>
                <a:srgbClr val="FFFFFF"/>
              </a:solidFill>
              <a:latin typeface="Roboto Light"/>
              <a:cs typeface="Roboto Light"/>
            </a:endParaRPr>
          </a:p>
          <a:p>
            <a:r>
              <a:rPr lang="en-US" sz="1200" dirty="0" smtClean="0">
                <a:solidFill>
                  <a:srgbClr val="FFFFFF"/>
                </a:solidFill>
                <a:latin typeface="Roboto Light"/>
                <a:cs typeface="Roboto Light"/>
              </a:rPr>
              <a:t> </a:t>
            </a:r>
          </a:p>
          <a:p>
            <a:endParaRPr lang="en-US" sz="1200" dirty="0">
              <a:solidFill>
                <a:srgbClr val="FFFFFF"/>
              </a:solidFill>
              <a:latin typeface="Roboto Light"/>
              <a:cs typeface="Roboto Light"/>
            </a:endParaRPr>
          </a:p>
        </p:txBody>
      </p:sp>
      <p:sp>
        <p:nvSpPr>
          <p:cNvPr id="22" name="TextBox 21"/>
          <p:cNvSpPr txBox="1"/>
          <p:nvPr/>
        </p:nvSpPr>
        <p:spPr>
          <a:xfrm>
            <a:off x="285941" y="4852091"/>
            <a:ext cx="5680111" cy="861774"/>
          </a:xfrm>
          <a:prstGeom prst="rect">
            <a:avLst/>
          </a:prstGeom>
          <a:noFill/>
        </p:spPr>
        <p:txBody>
          <a:bodyPr wrap="square" rtlCol="0">
            <a:spAutoFit/>
          </a:bodyPr>
          <a:lstStyle/>
          <a:p>
            <a:r>
              <a:rPr lang="en-US" sz="1400" dirty="0" smtClean="0">
                <a:solidFill>
                  <a:srgbClr val="FFFFFF"/>
                </a:solidFill>
                <a:latin typeface="Roboto Light"/>
                <a:cs typeface="Roboto Light"/>
              </a:rPr>
              <a:t>174 NP/PA and CDE. Location: USA. Source: Idea Exchange Cloud</a:t>
            </a:r>
          </a:p>
          <a:p>
            <a:endParaRPr lang="en-US" sz="1200" dirty="0" smtClean="0">
              <a:solidFill>
                <a:srgbClr val="FFFFFF"/>
              </a:solidFill>
              <a:latin typeface="Roboto Light"/>
              <a:cs typeface="Roboto Light"/>
            </a:endParaRPr>
          </a:p>
          <a:p>
            <a:r>
              <a:rPr lang="en-US" sz="1200" dirty="0" smtClean="0">
                <a:solidFill>
                  <a:srgbClr val="FFFFFF"/>
                </a:solidFill>
                <a:latin typeface="Roboto Light"/>
                <a:cs typeface="Roboto Light"/>
              </a:rPr>
              <a:t> </a:t>
            </a:r>
          </a:p>
          <a:p>
            <a:endParaRPr lang="en-US" sz="1200" dirty="0">
              <a:solidFill>
                <a:srgbClr val="FFFFFF"/>
              </a:solidFill>
              <a:latin typeface="Roboto Light"/>
              <a:cs typeface="Roboto Ligh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10413</TotalTime>
  <Words>1517</Words>
  <Application>Microsoft Macintosh PowerPoint</Application>
  <PresentationFormat>On-screen Show (4:3)</PresentationFormat>
  <Paragraphs>202</Paragraphs>
  <Slides>11</Slides>
  <Notes>5</Notes>
  <HiddenSlides>0</HiddenSlides>
  <MMClips>0</MMClips>
  <ScaleCrop>false</ScaleCrop>
  <HeadingPairs>
    <vt:vector size="4" baseType="variant">
      <vt:variant>
        <vt:lpstr>Design Template</vt:lpstr>
      </vt:variant>
      <vt:variant>
        <vt:i4>1</vt:i4>
      </vt:variant>
      <vt:variant>
        <vt:lpstr>Slide Titles</vt:lpstr>
      </vt:variant>
      <vt:variant>
        <vt:i4>11</vt:i4>
      </vt:variant>
    </vt:vector>
  </HeadingPairs>
  <TitlesOfParts>
    <vt:vector size="12" baseType="lpstr">
      <vt:lpstr>Office Theme</vt:lpstr>
      <vt:lpstr>Slide 1</vt:lpstr>
      <vt:lpstr>Slide 2</vt:lpstr>
      <vt:lpstr>Slide 3</vt:lpstr>
      <vt:lpstr>Slide 4</vt:lpstr>
      <vt:lpstr>Slide 5</vt:lpstr>
      <vt:lpstr>Slide 6</vt:lpstr>
      <vt:lpstr>Slide 7</vt:lpstr>
      <vt:lpstr>MyDose Coach</vt:lpstr>
      <vt:lpstr>MyDose Coach</vt:lpstr>
      <vt:lpstr>MyDose Coach</vt:lpstr>
      <vt:lpstr>Picture Gallery Results – PCPS</vt:lpstr>
    </vt:vector>
  </TitlesOfParts>
  <Company>Partners HealthCare System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Irina Zlobina</dc:creator>
  <cp:lastModifiedBy>Irina Zlobina</cp:lastModifiedBy>
  <cp:revision>130</cp:revision>
  <dcterms:created xsi:type="dcterms:W3CDTF">2019-03-01T18:48:40Z</dcterms:created>
  <dcterms:modified xsi:type="dcterms:W3CDTF">2019-03-02T20:49:25Z</dcterms:modified>
</cp:coreProperties>
</file>